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removePersonalInfoOnSave="1" embedTrueTypeFonts="1" saveSubsetFonts="1">
  <p:sldMasterIdLst>
    <p:sldMasterId id="2147483678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598" autoAdjust="0"/>
    <p:restoredTop sz="93560" autoAdjust="0"/>
  </p:normalViewPr>
  <p:slideViewPr>
    <p:cSldViewPr snapToGrid="0">
      <p:cViewPr varScale="1">
        <p:scale>
          <a:sx n="100" d="100"/>
          <a:sy n="100" d="100"/>
        </p:scale>
        <p:origin x="1200" y="102"/>
      </p:cViewPr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7.xml"  /><Relationship Id="rId21" Type="http://schemas.openxmlformats.org/officeDocument/2006/relationships/slide" Target="slides/slide18.xml"  /><Relationship Id="rId22" Type="http://schemas.openxmlformats.org/officeDocument/2006/relationships/slide" Target="slides/slide19.xml"  /><Relationship Id="rId23" Type="http://schemas.openxmlformats.org/officeDocument/2006/relationships/slide" Target="slides/slide20.xml"  /><Relationship Id="rId24" Type="http://schemas.openxmlformats.org/officeDocument/2006/relationships/presProps" Target="presProps.xml"  /><Relationship Id="rId25" Type="http://schemas.openxmlformats.org/officeDocument/2006/relationships/viewProps" Target="viewProps.xml"  /><Relationship Id="rId26" Type="http://schemas.openxmlformats.org/officeDocument/2006/relationships/theme" Target="theme/theme1.xml"  /><Relationship Id="rId27" Type="http://schemas.openxmlformats.org/officeDocument/2006/relationships/tableStyles" Target="tableStyles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>
                <a:latin typeface="함초롬돋움"/>
                <a:ea typeface="함초롬돋움"/>
              </a:rPr>
              <a:t/>
            </a:r>
            <a:endParaRPr lang="ko-KR" altLang="en-US">
              <a:latin typeface="함초롬돋움"/>
              <a:ea typeface="함초롬돋움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B8699FD-79C7-4185-BB2D-5E0A61A7F92E}" type="datetime1">
              <a:rPr lang="ko-KR" altLang="en-US">
                <a:latin typeface="함초롬돋움"/>
                <a:ea typeface="함초롬돋움"/>
              </a:rPr>
              <a:pPr lvl="0">
                <a:defRPr/>
              </a:pPr>
              <a:t>2021-12-13</a:t>
            </a:fld>
            <a:endParaRPr lang="ko-KR" altLang="en-US">
              <a:latin typeface="함초롬돋움"/>
              <a:ea typeface="함초롬돋움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>
                <a:latin typeface="함초롬돋움"/>
                <a:ea typeface="함초롬돋움"/>
              </a:rPr>
              <a:t/>
            </a:r>
            <a:endParaRPr lang="ko-KR" altLang="en-US">
              <a:latin typeface="함초롬돋움"/>
              <a:ea typeface="함초롬돋움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48EEAEF-149D-46A4-ACAF-940AAF5BE4F1}" type="slidenum">
              <a:rPr lang="ko-KR" altLang="en-US">
                <a:latin typeface="함초롬돋움"/>
                <a:ea typeface="함초롬돋움"/>
              </a:rPr>
              <a:pPr lvl="0">
                <a:defRPr/>
              </a:pPr>
              <a:t>‹#›</a:t>
            </a:fld>
            <a:endParaRPr lang="ko-KR" altLang="en-US">
              <a:latin typeface="함초롬돋움"/>
              <a:ea typeface="함초롬돋움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함초롬돋움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함초롬돋움"/>
              </a:defRPr>
            </a:lvl1pPr>
          </a:lstStyle>
          <a:p>
            <a:pPr lvl="0">
              <a:defRPr/>
            </a:pPr>
            <a:fld id="{F0769137-203B-413D-B598-1D73CD436B2A}" type="datetime1">
              <a:rPr lang="en-ID"/>
              <a:pPr lvl="0">
                <a:defRPr/>
              </a:pPr>
              <a:t>2021-12-13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함초롬돋움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함초롬돋움"/>
              </a:defRPr>
            </a:lvl1pPr>
          </a:lstStyle>
          <a:p>
            <a:pPr lvl="0">
              <a:defRPr/>
            </a:pPr>
            <a:fld id="{90C4FACD-CAC5-4386-A6B7-9C3327BBBE75}" type="slidenum">
              <a:rPr lang="en-ID"/>
              <a:pPr lvl="0">
                <a:defRPr/>
              </a:pPr>
              <a:t>‹#›</a:t>
            </a:fld>
            <a:endParaRPr lang="en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함초롬돋움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함초롬돋움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함초롬돋움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함초롬돋움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함초롬돋움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Notes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Notes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Notes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Notes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pPr marL="0" marR="0" lvl="0" indent="0" algn="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t>3</a:t>
            </a:fld>
            <a:endParaRPr kumimoji="0" lang="en-US" sz="12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pPr marL="0" marR="0" lvl="0" indent="0" algn="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t>4</a:t>
            </a:fld>
            <a:endParaRPr kumimoji="0" lang="en-US" sz="12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Notes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Notes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Notes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Notes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/>
            </a:r>
            <a:endParaRPr lang="en-US" altLang="ko-KR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0C4FACD-CAC5-4386-A6B7-9C3327BBBE75}" type="slidenum">
              <a:rPr lang="en-US"/>
              <a:pPr lvl="0"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7C651-8366-4170-8240-D10DAC74B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50B06-5F92-43D2-9FA8-B01C529F2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E9C45-F1A6-4572-857E-6DE45CB51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05/02/2020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7242C-34CF-4124-89E3-B2D1636FF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4BD09-8859-4910-9696-6FDB4CE5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9441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152C6-777E-45DE-9D5C-919452501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C9BF-6D0C-40A5-B057-0D990B99D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D3DFD-6D7F-41C2-969B-0B99AAEA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05/02/2020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80B61-B5B6-4A01-9ACD-E6069092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FD476-F800-4F3A-BCD1-1B0C1115B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89701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281F33-D8AA-4846-87E1-A4C00965D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05/02/2020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123D2B-F105-4395-8C7C-BE5C43F0C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1B740F-E31F-4F0F-B261-1B223FCDC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8732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7C02-0FE9-4694-A7B5-DAA2E7F9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D4DD3-678E-4AFD-A40F-E4DACEA77179}" type="datetime1">
              <a:rPr lang="en-US" smtClean="0"/>
              <a:t>2/5/2020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59E44-CD78-4CC7-8AA4-C4FF8D368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3EE96-960C-45FC-BB52-209ED2441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DEBBE-1EFA-4D2E-88F5-083B206EF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6711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656259-C765-496A-830A-DFA9B99EC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3BC5E-D3B5-427C-B278-D1C81D7E0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D7755-B888-4AC0-B3BC-19B4E9B4F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함초롬돋움" panose="02030504000101010101" pitchFamily="18" charset="-127"/>
              </a:defRPr>
            </a:lvl1pPr>
          </a:lstStyle>
          <a:p>
            <a:fld id="{88FEDAC2-8736-4D4B-9CCE-9DB93887F15C}" type="datetimeFigureOut">
              <a:rPr lang="en-ID" smtClean="0"/>
              <a:pPr/>
              <a:t>05/02/2020</a:t>
            </a:fld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E2DF3-BD12-4977-B0FC-CC39DD76FA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함초롬돋움" panose="02030504000101010101" pitchFamily="18" charset="-127"/>
              </a:defRPr>
            </a:lvl1pPr>
          </a:lstStyle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2C767-00F8-48DE-B546-CE0E8E5EA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함초롬돋움" panose="02030504000101010101" pitchFamily="18" charset="-127"/>
              </a:defRPr>
            </a:lvl1pPr>
          </a:lstStyle>
          <a:p>
            <a:fld id="{AD0CB4B7-6B1E-493E-BF32-FF0692C01F9D}" type="slidenum">
              <a:rPr lang="en-ID" smtClean="0"/>
              <a:pPr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74507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6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함초롬돋움" panose="02030504000101010101" pitchFamily="18" charset="-12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함초롬돋움" panose="02030504000101010101" pitchFamily="18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함초롬돋움" panose="02030504000101010101" pitchFamily="18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함초롬돋움" panose="02030504000101010101" pitchFamily="18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함초롬돋움" panose="02030504000101010101" pitchFamily="18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함초롬돋움" panose="02030504000101010101" pitchFamily="18" charset="-12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jpeg"  /><Relationship Id="rId4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2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2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2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Relationship Id="rId6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2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2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8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4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9.jpeg"  /><Relationship Id="rId3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3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3.png"  /><Relationship Id="rId3" Type="http://schemas.openxmlformats.org/officeDocument/2006/relationships/image" Target="../media/image3.png"  /><Relationship Id="rId4" Type="http://schemas.openxmlformats.org/officeDocument/2006/relationships/image" Target="../media/image3.png"  /><Relationship Id="rId5" Type="http://schemas.openxmlformats.org/officeDocument/2006/relationships/image" Target="../media/image3.png"  /><Relationship Id="rId6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gif"  /><Relationship Id="rId3" Type="http://schemas.openxmlformats.org/officeDocument/2006/relationships/image" Target="../media/image6.gif"  /><Relationship Id="rId4" Type="http://schemas.openxmlformats.org/officeDocument/2006/relationships/image" Target="../media/image7.gif"  /><Relationship Id="rId5" Type="http://schemas.openxmlformats.org/officeDocument/2006/relationships/image" Target="../media/image8.gif"  /><Relationship Id="rId6" Type="http://schemas.openxmlformats.org/officeDocument/2006/relationships/image" Target="../media/image9.png"  /><Relationship Id="rId7" Type="http://schemas.openxmlformats.org/officeDocument/2006/relationships/image" Target="../media/image10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, sitting, umbrella, computer  Description automatically generated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24252" y="595085"/>
            <a:ext cx="1548946" cy="3100611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2000">
                <a:srgbClr val="6c00ff"/>
              </a:gs>
              <a:gs pos="100000">
                <a:srgbClr val="9d05f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17460" y="2205806"/>
            <a:ext cx="2617380" cy="131018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8000">
                <a:solidFill>
                  <a:schemeClr val="bg1"/>
                </a:solidFill>
                <a:latin typeface="Arial"/>
                <a:cs typeface="Arial"/>
              </a:rPr>
              <a:t>명</a:t>
            </a:r>
            <a:r>
              <a:rPr lang="en-US" altLang="ko-KR" sz="8000">
                <a:solidFill>
                  <a:schemeClr val="bg1"/>
                </a:solidFill>
                <a:latin typeface="Arial"/>
                <a:cs typeface="Arial"/>
              </a:rPr>
              <a:t>Zip</a:t>
            </a:r>
            <a:endParaRPr lang="en-US" altLang="ko-KR" sz="8000">
              <a:solidFill>
                <a:schemeClr val="bg1"/>
              </a:solidFill>
              <a:latin typeface="Arial"/>
              <a:cs typeface="Arial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0" y="977900"/>
            <a:ext cx="7023100" cy="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0"/>
            <a:ext cx="12192000" cy="502335"/>
          </a:xfrm>
          <a:prstGeom prst="rect">
            <a:avLst/>
          </a:prstGeom>
          <a:solidFill>
            <a:srgbClr val="181e26">
              <a:alpha val="65000"/>
            </a:srgbClr>
          </a:solidFill>
          <a:ln>
            <a:noFill/>
          </a:ln>
          <a:effectLst>
            <a:outerShdw blurRad="279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>
            <a:off x="0" y="6331635"/>
            <a:ext cx="12192000" cy="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-1" y="3104754"/>
            <a:ext cx="648493" cy="648493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324245" y="6540500"/>
            <a:ext cx="98424" cy="98424"/>
          </a:xfrm>
          <a:prstGeom prst="ellips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514347" y="6540500"/>
            <a:ext cx="98424" cy="98424"/>
          </a:xfrm>
          <a:prstGeom prst="ellipse">
            <a:avLst/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704449" y="6540500"/>
            <a:ext cx="98424" cy="9842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872930" y="4389902"/>
            <a:ext cx="1923735" cy="3897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>
                <a:solidFill>
                  <a:schemeClr val="bg1"/>
                </a:solidFill>
                <a:latin typeface="Arial"/>
                <a:cs typeface="Arial"/>
              </a:rPr>
              <a:t>최종보고서 </a:t>
            </a:r>
            <a:r>
              <a:rPr lang="en-US" altLang="ko-KR" sz="2000">
                <a:solidFill>
                  <a:schemeClr val="bg1"/>
                </a:solidFill>
                <a:latin typeface="Arial"/>
                <a:cs typeface="Arial"/>
              </a:rPr>
              <a:t>2</a:t>
            </a:r>
            <a:r>
              <a:rPr lang="ko-KR" altLang="en-US" sz="2000">
                <a:solidFill>
                  <a:schemeClr val="bg1"/>
                </a:solidFill>
                <a:latin typeface="Arial"/>
                <a:cs typeface="Arial"/>
              </a:rPr>
              <a:t>차</a:t>
            </a:r>
            <a:endParaRPr lang="ko-KR" altLang="en-US" sz="200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879776" y="4736857"/>
            <a:ext cx="212643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PRESENTATION</a:t>
            </a:r>
            <a:endParaRPr lang="en-ID" sz="200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61" name="Picture 60" descr="A person wearing a suit and tie  Description automatically generated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6361028" y="1438338"/>
            <a:ext cx="3981323" cy="3981323"/>
          </a:xfrm>
          <a:prstGeom prst="rect">
            <a:avLst/>
          </a:prstGeom>
          <a:effectLst>
            <a:outerShdw blurRad="228600" dist="38100" dir="10800000" sx="102000" sy="102000" algn="r" rotWithShape="0">
              <a:prstClr val="black">
                <a:alpha val="40000"/>
              </a:prstClr>
            </a:outerShdw>
          </a:effectLst>
        </p:spPr>
      </p:pic>
      <p:cxnSp>
        <p:nvCxnSpPr>
          <p:cNvPr id="28" name="Straight Connector 27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tangle 43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54" name="Group 53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50" name="Straight Connector 4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Freeform: Shape 81"/>
          <p:cNvSpPr/>
          <p:nvPr/>
        </p:nvSpPr>
        <p:spPr>
          <a:xfrm rot="2700000">
            <a:off x="9772988" y="4622805"/>
            <a:ext cx="1718228" cy="1656613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88" name="TextBox 21"/>
          <p:cNvSpPr txBox="1"/>
          <p:nvPr/>
        </p:nvSpPr>
        <p:spPr>
          <a:xfrm>
            <a:off x="5490210" y="974571"/>
            <a:ext cx="1163955" cy="366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선행 연구</a:t>
            </a:r>
            <a:endParaRPr lang="ko-KR" altLang="en-US" b="1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2" name="Rectangle 18"/>
          <p:cNvSpPr/>
          <p:nvPr/>
        </p:nvSpPr>
        <p:spPr>
          <a:xfrm>
            <a:off x="1358770" y="1884767"/>
            <a:ext cx="8846547" cy="40762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3" name="Freeform: Shape 46"/>
          <p:cNvSpPr/>
          <p:nvPr/>
        </p:nvSpPr>
        <p:spPr>
          <a:xfrm rot="2700000">
            <a:off x="7654122" y="950263"/>
            <a:ext cx="1914861" cy="1803193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aphicFrame>
        <p:nvGraphicFramePr>
          <p:cNvPr id="143" name=""/>
          <p:cNvGraphicFramePr>
            <a:graphicFrameLocks noGrp="1"/>
          </p:cNvGraphicFramePr>
          <p:nvPr/>
        </p:nvGraphicFramePr>
        <p:xfrm>
          <a:off x="1805781" y="3243580"/>
          <a:ext cx="812800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4" name=""/>
          <p:cNvSpPr txBox="1"/>
          <p:nvPr/>
        </p:nvSpPr>
        <p:spPr>
          <a:xfrm>
            <a:off x="1809814" y="2676882"/>
            <a:ext cx="27235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6" name=""/>
          <p:cNvSpPr txBox="1"/>
          <p:nvPr/>
        </p:nvSpPr>
        <p:spPr>
          <a:xfrm>
            <a:off x="3631471" y="3331726"/>
            <a:ext cx="269969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9" name=""/>
          <p:cNvSpPr txBox="1"/>
          <p:nvPr/>
        </p:nvSpPr>
        <p:spPr>
          <a:xfrm>
            <a:off x="1762189" y="2029182"/>
            <a:ext cx="227260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Input : aohlbohlcohl</a:t>
            </a:r>
            <a:endParaRPr lang="en-US" altLang="ko-KR">
              <a:latin typeface="맑은 고딕"/>
            </a:endParaRPr>
          </a:p>
        </p:txBody>
      </p:sp>
      <p:sp>
        <p:nvSpPr>
          <p:cNvPr id="151" name=""/>
          <p:cNvSpPr/>
          <p:nvPr/>
        </p:nvSpPr>
        <p:spPr>
          <a:xfrm>
            <a:off x="1827840" y="2754718"/>
            <a:ext cx="5404885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2" name=""/>
          <p:cNvSpPr/>
          <p:nvPr/>
        </p:nvSpPr>
        <p:spPr>
          <a:xfrm>
            <a:off x="7215298" y="2774209"/>
            <a:ext cx="271721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3" name=""/>
          <p:cNvSpPr/>
          <p:nvPr/>
        </p:nvSpPr>
        <p:spPr>
          <a:xfrm>
            <a:off x="3778102" y="2502343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700" b="1">
                <a:latin typeface="맑은 고딕"/>
              </a:rPr>
              <a:t>WindowBuffer</a:t>
            </a:r>
            <a:endParaRPr lang="en-US" altLang="ko-KR" sz="1700" b="1">
              <a:latin typeface="맑은 고딕"/>
            </a:endParaRPr>
          </a:p>
        </p:txBody>
      </p:sp>
      <p:sp>
        <p:nvSpPr>
          <p:cNvPr id="156" name=""/>
          <p:cNvSpPr/>
          <p:nvPr/>
        </p:nvSpPr>
        <p:spPr>
          <a:xfrm>
            <a:off x="7734298" y="2516814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 b="1">
                <a:latin typeface="맑은 고딕"/>
              </a:rPr>
              <a:t>LookAheadBuffer</a:t>
            </a:r>
            <a:endParaRPr lang="en-US" altLang="ko-KR" sz="1400" b="1">
              <a:latin typeface="맑은 고딕"/>
            </a:endParaRPr>
          </a:p>
        </p:txBody>
      </p:sp>
      <p:sp>
        <p:nvSpPr>
          <p:cNvPr id="157" name=""/>
          <p:cNvSpPr/>
          <p:nvPr/>
        </p:nvSpPr>
        <p:spPr>
          <a:xfrm>
            <a:off x="5271885" y="2162308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8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58" name=""/>
          <p:cNvSpPr/>
          <p:nvPr/>
        </p:nvSpPr>
        <p:spPr>
          <a:xfrm>
            <a:off x="9203250" y="2185711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4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graphicFrame>
        <p:nvGraphicFramePr>
          <p:cNvPr id="159" name=""/>
          <p:cNvGraphicFramePr>
            <a:graphicFrameLocks noGrp="1"/>
          </p:cNvGraphicFramePr>
          <p:nvPr/>
        </p:nvGraphicFramePr>
        <p:xfrm>
          <a:off x="1815307" y="5086668"/>
          <a:ext cx="812800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60" name=""/>
          <p:cNvSpPr txBox="1"/>
          <p:nvPr/>
        </p:nvSpPr>
        <p:spPr>
          <a:xfrm>
            <a:off x="1819340" y="4519970"/>
            <a:ext cx="27235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61" name=""/>
          <p:cNvSpPr txBox="1"/>
          <p:nvPr/>
        </p:nvSpPr>
        <p:spPr>
          <a:xfrm>
            <a:off x="3640997" y="5174814"/>
            <a:ext cx="269969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62" name=""/>
          <p:cNvSpPr txBox="1"/>
          <p:nvPr/>
        </p:nvSpPr>
        <p:spPr>
          <a:xfrm>
            <a:off x="1771715" y="3872270"/>
            <a:ext cx="1834450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Input : bohlcohl</a:t>
            </a:r>
            <a:endParaRPr lang="en-US" altLang="ko-KR">
              <a:latin typeface="맑은 고딕"/>
            </a:endParaRPr>
          </a:p>
        </p:txBody>
      </p:sp>
      <p:sp>
        <p:nvSpPr>
          <p:cNvPr id="163" name=""/>
          <p:cNvSpPr/>
          <p:nvPr/>
        </p:nvSpPr>
        <p:spPr>
          <a:xfrm>
            <a:off x="1837366" y="4597806"/>
            <a:ext cx="5404885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64" name=""/>
          <p:cNvSpPr/>
          <p:nvPr/>
        </p:nvSpPr>
        <p:spPr>
          <a:xfrm>
            <a:off x="7224824" y="4617297"/>
            <a:ext cx="271721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65" name=""/>
          <p:cNvSpPr/>
          <p:nvPr/>
        </p:nvSpPr>
        <p:spPr>
          <a:xfrm>
            <a:off x="3787628" y="4345431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700" b="1">
                <a:latin typeface="맑은 고딕"/>
              </a:rPr>
              <a:t>WindowBuffer</a:t>
            </a:r>
            <a:endParaRPr lang="en-US" altLang="ko-KR" sz="1700" b="1">
              <a:latin typeface="맑은 고딕"/>
            </a:endParaRPr>
          </a:p>
        </p:txBody>
      </p:sp>
      <p:sp>
        <p:nvSpPr>
          <p:cNvPr id="166" name=""/>
          <p:cNvSpPr/>
          <p:nvPr/>
        </p:nvSpPr>
        <p:spPr>
          <a:xfrm>
            <a:off x="7743824" y="4359902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 b="1">
                <a:latin typeface="맑은 고딕"/>
              </a:rPr>
              <a:t>LookAheadBuffer</a:t>
            </a:r>
            <a:endParaRPr lang="en-US" altLang="ko-KR" sz="1400" b="1">
              <a:latin typeface="맑은 고딕"/>
            </a:endParaRPr>
          </a:p>
        </p:txBody>
      </p:sp>
      <p:sp>
        <p:nvSpPr>
          <p:cNvPr id="167" name=""/>
          <p:cNvSpPr/>
          <p:nvPr/>
        </p:nvSpPr>
        <p:spPr>
          <a:xfrm>
            <a:off x="5281411" y="4005396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8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68" name=""/>
          <p:cNvSpPr/>
          <p:nvPr/>
        </p:nvSpPr>
        <p:spPr>
          <a:xfrm>
            <a:off x="9212776" y="4028799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4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69" name=""/>
          <p:cNvSpPr txBox="1"/>
          <p:nvPr/>
        </p:nvSpPr>
        <p:spPr>
          <a:xfrm>
            <a:off x="2511203" y="2022400"/>
            <a:ext cx="628237" cy="366470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en-US" altLang="ko-KR">
                <a:latin typeface="맑은 고딕"/>
              </a:rPr>
              <a:t>aohl</a:t>
            </a:r>
            <a:endParaRPr lang="en-US" altLang="ko-KR">
              <a:latin typeface="맑은 고딕"/>
            </a:endParaRPr>
          </a:p>
        </p:txBody>
      </p:sp>
      <p:sp>
        <p:nvSpPr>
          <p:cNvPr id="171" name="Rectangle 63"/>
          <p:cNvSpPr/>
          <p:nvPr/>
        </p:nvSpPr>
        <p:spPr>
          <a:xfrm>
            <a:off x="3797833" y="5959744"/>
            <a:ext cx="3840239" cy="173425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728 0.02820 L 0.01263 0.03213 L 0.00855 0.04196 L 0.00621 0.05180 L 0.00505 0.05671 L 0.00331 0.06459 L 0.00331 0.08229 L 0.00564 0.09016 L 0.00621 0.09409 L 0.00971 0.10294 L 0.01903 0.11572 L 0.02368 0.12162 L 0.02834 0.12556 L 0.03650 0.13441 L 0.04231 0.14031 L 0.04698 0.14425 L 0.05978 0.15506 L 0.06618 0.15801 L 0.07201 0.16097 L 0.08308 0.16195 L 0.09588 0.16687 L 0.10461 0.16785 L 0.11160 0.16982 L 0.14886 0.16982 L 0.15993 0.16785 L 0.16342 0.16687 L 0.16749 0.16490 L 0.16808 0.16392 L 0.16866 0.16195 L 0.16982 0.15998 L 0.17157 0.15408 L 0.17216 0.15113 L 0.17390 0.14720 L 0.17448 0.14523 L 0.17506 0.14130 L 0.17565 0.13638 L 0.17506 0.13047 L 0.17332 0.12851 L 0.17157 0.12752 L 0.15993 0.12752 L 0.15410 0.12851 L 0.15119 0.13245 L 0.14711 0.13638 L 0.14595 0.13835 L 0.14246 0.14523 L 0.14071 0.15211 L 0.13955 0.15506 L 0.13838 0.16195 L 0.13722 0.16588 L 0.13722 0.18162 L 0.13780 0.18358 L 0.13838 0.19243 L 0.14013 0.20227 L 0.14071 0.20719 L 0.14362 0.21604 L 0.14711 0.22391 L 0.14886 0.22686 L 0.15294 0.23669 L 0.15410 0.23866 L 0.15877 0.24948 L 0.16051 0.25243 L 0.16458 0.25932 L 0.17216 0.27013 L 0.17740 0.27603 L 0.18671 0.28292 L 0.19312 0.28783 L 0.20534 0.29570 L 0.21524 0.30062 L 0.22280 0.30357 L 0.23387 0.30849 L 0.25483 0.31439 L 0.26938 0.31930 L 0.29093 0.32225 L 0.29443 0.32225 L 0.31072 0.32718 L 0.32994 0.33209 L 0.33809 0.33308 L 0.35672 0.33308 L 0.36254 0.33504 L 0.38059 0.33504 " pathEditMode="relative" ptsTypes="">
                                      <p:cBhvr>
                                        <p:cTn id="24" dur="2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xit" presetSubtype="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animBg="1"/>
      <p:bldP spid="163" grpId="1" animBg="1"/>
      <p:bldP spid="164" grpId="2" animBg="1"/>
      <p:bldP spid="165" grpId="3" animBg="1"/>
      <p:bldP spid="166" grpId="4" animBg="1"/>
      <p:bldP spid="167" grpId="5" animBg="1"/>
      <p:bldP spid="168" grpId="6" animBg="1"/>
      <p:bldP spid="169" grpId="7" animBg="1"/>
      <p:bldP spid="169" grpId="8" animBg="1"/>
    </p:bld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0825856" y="3334716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0923657" y="3334716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88" name="TextBox 21"/>
          <p:cNvSpPr txBox="1"/>
          <p:nvPr/>
        </p:nvSpPr>
        <p:spPr>
          <a:xfrm>
            <a:off x="5490210" y="974571"/>
            <a:ext cx="1163955" cy="366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선행 연구</a:t>
            </a:r>
            <a:endParaRPr lang="ko-KR" altLang="en-US" b="1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2" name="Rectangle 18"/>
          <p:cNvSpPr/>
          <p:nvPr/>
        </p:nvSpPr>
        <p:spPr>
          <a:xfrm>
            <a:off x="387346" y="1888781"/>
            <a:ext cx="10896632" cy="40762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3" name="Freeform: Shape 46"/>
          <p:cNvSpPr/>
          <p:nvPr/>
        </p:nvSpPr>
        <p:spPr>
          <a:xfrm rot="2700000">
            <a:off x="9092334" y="922737"/>
            <a:ext cx="1914861" cy="1803193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4" name="Rectangle 63"/>
          <p:cNvSpPr/>
          <p:nvPr/>
        </p:nvSpPr>
        <p:spPr>
          <a:xfrm>
            <a:off x="2797835" y="5920194"/>
            <a:ext cx="6121811" cy="216989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aphicFrame>
        <p:nvGraphicFramePr>
          <p:cNvPr id="159" name=""/>
          <p:cNvGraphicFramePr>
            <a:graphicFrameLocks noGrp="1"/>
          </p:cNvGraphicFramePr>
          <p:nvPr/>
        </p:nvGraphicFramePr>
        <p:xfrm>
          <a:off x="843883" y="3271407"/>
          <a:ext cx="812800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60" name=""/>
          <p:cNvSpPr txBox="1"/>
          <p:nvPr/>
        </p:nvSpPr>
        <p:spPr>
          <a:xfrm>
            <a:off x="847916" y="2704709"/>
            <a:ext cx="272351" cy="365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61" name=""/>
          <p:cNvSpPr txBox="1"/>
          <p:nvPr/>
        </p:nvSpPr>
        <p:spPr>
          <a:xfrm>
            <a:off x="2669573" y="3359553"/>
            <a:ext cx="269969" cy="365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62" name=""/>
          <p:cNvSpPr txBox="1"/>
          <p:nvPr/>
        </p:nvSpPr>
        <p:spPr>
          <a:xfrm>
            <a:off x="800291" y="2057009"/>
            <a:ext cx="1834450" cy="360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Input : bohlcohl</a:t>
            </a:r>
            <a:endParaRPr lang="en-US" altLang="ko-KR">
              <a:latin typeface="맑은 고딕"/>
            </a:endParaRPr>
          </a:p>
        </p:txBody>
      </p:sp>
      <p:sp>
        <p:nvSpPr>
          <p:cNvPr id="163" name=""/>
          <p:cNvSpPr/>
          <p:nvPr/>
        </p:nvSpPr>
        <p:spPr>
          <a:xfrm>
            <a:off x="865942" y="2782545"/>
            <a:ext cx="5404885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64" name=""/>
          <p:cNvSpPr/>
          <p:nvPr/>
        </p:nvSpPr>
        <p:spPr>
          <a:xfrm>
            <a:off x="6253400" y="2802036"/>
            <a:ext cx="271721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65" name=""/>
          <p:cNvSpPr/>
          <p:nvPr/>
        </p:nvSpPr>
        <p:spPr>
          <a:xfrm>
            <a:off x="2816204" y="2530170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700" b="1">
                <a:latin typeface="맑은 고딕"/>
              </a:rPr>
              <a:t>WindowBuffer</a:t>
            </a:r>
            <a:endParaRPr lang="en-US" altLang="ko-KR" sz="1700" b="1">
              <a:latin typeface="맑은 고딕"/>
            </a:endParaRPr>
          </a:p>
        </p:txBody>
      </p:sp>
      <p:sp>
        <p:nvSpPr>
          <p:cNvPr id="166" name=""/>
          <p:cNvSpPr/>
          <p:nvPr/>
        </p:nvSpPr>
        <p:spPr>
          <a:xfrm>
            <a:off x="6772401" y="2544641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 b="1">
                <a:latin typeface="맑은 고딕"/>
              </a:rPr>
              <a:t>LookAheadBuffer</a:t>
            </a:r>
            <a:endParaRPr lang="en-US" altLang="ko-KR" sz="1400" b="1">
              <a:latin typeface="맑은 고딕"/>
            </a:endParaRPr>
          </a:p>
        </p:txBody>
      </p:sp>
      <p:sp>
        <p:nvSpPr>
          <p:cNvPr id="167" name=""/>
          <p:cNvSpPr/>
          <p:nvPr/>
        </p:nvSpPr>
        <p:spPr>
          <a:xfrm>
            <a:off x="4309987" y="2190135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8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68" name=""/>
          <p:cNvSpPr/>
          <p:nvPr/>
        </p:nvSpPr>
        <p:spPr>
          <a:xfrm>
            <a:off x="8241352" y="2213538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4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graphicFrame>
        <p:nvGraphicFramePr>
          <p:cNvPr id="170" name=""/>
          <p:cNvGraphicFramePr>
            <a:graphicFrameLocks noGrp="1"/>
          </p:cNvGraphicFramePr>
          <p:nvPr/>
        </p:nvGraphicFramePr>
        <p:xfrm>
          <a:off x="865315" y="5038294"/>
          <a:ext cx="812800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b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71" name=""/>
          <p:cNvSpPr txBox="1"/>
          <p:nvPr/>
        </p:nvSpPr>
        <p:spPr>
          <a:xfrm>
            <a:off x="869347" y="4471596"/>
            <a:ext cx="272351" cy="365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72" name=""/>
          <p:cNvSpPr txBox="1"/>
          <p:nvPr/>
        </p:nvSpPr>
        <p:spPr>
          <a:xfrm>
            <a:off x="2691005" y="5126440"/>
            <a:ext cx="269969" cy="365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73" name=""/>
          <p:cNvSpPr txBox="1"/>
          <p:nvPr/>
        </p:nvSpPr>
        <p:spPr>
          <a:xfrm>
            <a:off x="821722" y="3823896"/>
            <a:ext cx="1698719" cy="365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Input : ohlcohl</a:t>
            </a:r>
            <a:endParaRPr lang="en-US" altLang="ko-KR">
              <a:latin typeface="맑은 고딕"/>
            </a:endParaRPr>
          </a:p>
        </p:txBody>
      </p:sp>
      <p:sp>
        <p:nvSpPr>
          <p:cNvPr id="174" name=""/>
          <p:cNvSpPr/>
          <p:nvPr/>
        </p:nvSpPr>
        <p:spPr>
          <a:xfrm>
            <a:off x="887374" y="4549433"/>
            <a:ext cx="5404885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75" name=""/>
          <p:cNvSpPr/>
          <p:nvPr/>
        </p:nvSpPr>
        <p:spPr>
          <a:xfrm>
            <a:off x="6274832" y="4568924"/>
            <a:ext cx="271721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76" name=""/>
          <p:cNvSpPr/>
          <p:nvPr/>
        </p:nvSpPr>
        <p:spPr>
          <a:xfrm>
            <a:off x="2837636" y="4297057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700" b="1">
                <a:latin typeface="맑은 고딕"/>
              </a:rPr>
              <a:t>WindowBuffer</a:t>
            </a:r>
            <a:endParaRPr lang="en-US" altLang="ko-KR" sz="1700" b="1">
              <a:latin typeface="맑은 고딕"/>
            </a:endParaRPr>
          </a:p>
        </p:txBody>
      </p:sp>
      <p:sp>
        <p:nvSpPr>
          <p:cNvPr id="177" name=""/>
          <p:cNvSpPr/>
          <p:nvPr/>
        </p:nvSpPr>
        <p:spPr>
          <a:xfrm>
            <a:off x="6793832" y="4311529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 b="1">
                <a:latin typeface="맑은 고딕"/>
              </a:rPr>
              <a:t>LookAheadBuffer</a:t>
            </a:r>
            <a:endParaRPr lang="en-US" altLang="ko-KR" sz="1400" b="1">
              <a:latin typeface="맑은 고딕"/>
            </a:endParaRPr>
          </a:p>
        </p:txBody>
      </p:sp>
      <p:sp>
        <p:nvSpPr>
          <p:cNvPr id="178" name=""/>
          <p:cNvSpPr/>
          <p:nvPr/>
        </p:nvSpPr>
        <p:spPr>
          <a:xfrm>
            <a:off x="4331419" y="3957022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8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79" name=""/>
          <p:cNvSpPr/>
          <p:nvPr/>
        </p:nvSpPr>
        <p:spPr>
          <a:xfrm>
            <a:off x="8262784" y="3980425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4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80" name=""/>
          <p:cNvSpPr txBox="1"/>
          <p:nvPr/>
        </p:nvSpPr>
        <p:spPr>
          <a:xfrm>
            <a:off x="1550485" y="2057130"/>
            <a:ext cx="323437" cy="366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b</a:t>
            </a:r>
            <a:endParaRPr lang="en-US" altLang="ko-KR">
              <a:latin typeface="맑은 고딕"/>
            </a:endParaRPr>
          </a:p>
        </p:txBody>
      </p:sp>
      <p:sp>
        <p:nvSpPr>
          <p:cNvPr id="182" name=""/>
          <p:cNvSpPr txBox="1"/>
          <p:nvPr/>
        </p:nvSpPr>
        <p:spPr>
          <a:xfrm>
            <a:off x="9303920" y="4544843"/>
            <a:ext cx="950821" cy="638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Tuple : </a:t>
            </a:r>
            <a:endParaRPr lang="en-US" altLang="ko-KR">
              <a:latin typeface="맑은 고딕"/>
            </a:endParaRPr>
          </a:p>
          <a:p>
            <a:pPr>
              <a:defRPr/>
            </a:pPr>
            <a:endParaRPr lang="en-US" altLang="ko-KR">
              <a:latin typeface="맑은 고딕"/>
            </a:endParaRPr>
          </a:p>
        </p:txBody>
      </p:sp>
      <p:graphicFrame>
        <p:nvGraphicFramePr>
          <p:cNvPr id="185" name=""/>
          <p:cNvGraphicFramePr>
            <a:graphicFrameLocks noGrp="1"/>
          </p:cNvGraphicFramePr>
          <p:nvPr/>
        </p:nvGraphicFramePr>
        <p:xfrm>
          <a:off x="9298793" y="5032498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5 0.02076 L -0.00652 0.02469 L -0.01105 0.03452 L -0.01364 0.04436 L -0.01494 0.04927 L -0.01687 0.05715 L -0.01687 0.07485 L -0.01428 0.08272 L -0.01364 0.08665 L -0.00976 0.09550 L 0.00060 0.10828 L 0.00577 0.11418 L 0.01095 0.11812 L 0.02001 0.12697 L 0.02647 0.13287 L 0.03166 0.13681 L 0.04589 0.14762 L 0.05299 0.15057 L 0.05947 0.15353 L 0.07177 0.15451 L 0.08599 0.15943 L 0.09570 0.16041 L 0.10346 0.16238 L 0.14486 0.16238 L 0.15717 0.16041 L 0.16104 0.15943 L 0.16556 0.15746 L 0.16622 0.15648 L 0.16687 0.15451 L 0.16816 0.15254 L 0.17010 0.14664 L 0.17076 0.14369 L 0.17269 0.13976 L 0.17334 0.13779 L 0.17398 0.13386 L 0.17463 0.12894 L 0.17398 0.12303 L 0.17204 0.12107 L 0.17010 0.12008 L 0.15717 0.12008 L 0.15069 0.12107 L 0.14745 0.12501 L 0.14292 0.12894 L 0.14164 0.13091 L 0.13775 0.13779 L 0.13581 0.14467 L 0.13452 0.14762 L 0.13322 0.15451 L 0.13193 0.15844 L 0.13193 0.17418 L 0.13258 0.17614 L 0.13322 0.18499 L 0.13517 0.19483 L 0.13581 0.19975 L 0.13904 0.20860 L 0.14292 0.21647 L 0.14486 0.21942 L 0.14940 0.22925 L 0.15069 0.23122 L 0.15588 0.24204 L 0.15781 0.24499 L 0.16234 0.25188 L 0.17076 0.26269 L 0.17657 0.26859 L 0.18693 0.27548 L 0.19405 0.28039 L 0.20763 0.28826 L 0.21863 0.29318 L 0.22702 0.29613 L 0.23933 0.30105 L 0.26262 0.30695 L 0.27879 0.31186 L 0.30273 0.31481 L 0.30663 0.31481 L 0.32473 0.31974 L 0.34608 0.32465 L 0.35513 0.32564 L 0.37583 0.32564 L 0.38231 0.32760 L 0.40236 0.32760 " pathEditMode="relative" ptsTypes="">
                                      <p:cBhvr>
                                        <p:cTn id="6" dur="2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/>
      <p:bldP spid="180" grpId="1" animBg="1"/>
    </p:bld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88" name="TextBox 21"/>
          <p:cNvSpPr txBox="1"/>
          <p:nvPr/>
        </p:nvSpPr>
        <p:spPr>
          <a:xfrm>
            <a:off x="5490210" y="974571"/>
            <a:ext cx="1163955" cy="366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선행 연구</a:t>
            </a:r>
            <a:endParaRPr lang="ko-KR" altLang="en-US" b="1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2" name="Rectangle 18"/>
          <p:cNvSpPr/>
          <p:nvPr/>
        </p:nvSpPr>
        <p:spPr>
          <a:xfrm>
            <a:off x="1358770" y="1884767"/>
            <a:ext cx="8846547" cy="40762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3" name="Freeform: Shape 46"/>
          <p:cNvSpPr/>
          <p:nvPr/>
        </p:nvSpPr>
        <p:spPr>
          <a:xfrm rot="2700000">
            <a:off x="7654122" y="950263"/>
            <a:ext cx="1914861" cy="1803193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aphicFrame>
        <p:nvGraphicFramePr>
          <p:cNvPr id="143" name=""/>
          <p:cNvGraphicFramePr>
            <a:graphicFrameLocks noGrp="1"/>
          </p:cNvGraphicFramePr>
          <p:nvPr/>
        </p:nvGraphicFramePr>
        <p:xfrm>
          <a:off x="1805781" y="3243580"/>
          <a:ext cx="812800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b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4" name=""/>
          <p:cNvSpPr txBox="1"/>
          <p:nvPr/>
        </p:nvSpPr>
        <p:spPr>
          <a:xfrm>
            <a:off x="1809814" y="2676882"/>
            <a:ext cx="27235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6" name=""/>
          <p:cNvSpPr txBox="1"/>
          <p:nvPr/>
        </p:nvSpPr>
        <p:spPr>
          <a:xfrm>
            <a:off x="3631471" y="3331726"/>
            <a:ext cx="269969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9" name=""/>
          <p:cNvSpPr txBox="1"/>
          <p:nvPr/>
        </p:nvSpPr>
        <p:spPr>
          <a:xfrm>
            <a:off x="1762189" y="2029182"/>
            <a:ext cx="1558226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Input : hlcohl</a:t>
            </a:r>
            <a:endParaRPr lang="en-US" altLang="ko-KR">
              <a:latin typeface="맑은 고딕"/>
            </a:endParaRPr>
          </a:p>
        </p:txBody>
      </p:sp>
      <p:sp>
        <p:nvSpPr>
          <p:cNvPr id="151" name=""/>
          <p:cNvSpPr/>
          <p:nvPr/>
        </p:nvSpPr>
        <p:spPr>
          <a:xfrm>
            <a:off x="1827840" y="2754718"/>
            <a:ext cx="5404885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2" name=""/>
          <p:cNvSpPr/>
          <p:nvPr/>
        </p:nvSpPr>
        <p:spPr>
          <a:xfrm>
            <a:off x="7215298" y="2774209"/>
            <a:ext cx="271721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3" name=""/>
          <p:cNvSpPr/>
          <p:nvPr/>
        </p:nvSpPr>
        <p:spPr>
          <a:xfrm>
            <a:off x="3778102" y="2502343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700" b="1">
                <a:latin typeface="맑은 고딕"/>
              </a:rPr>
              <a:t>WindowBuffer</a:t>
            </a:r>
            <a:endParaRPr lang="en-US" altLang="ko-KR" sz="1700" b="1">
              <a:latin typeface="맑은 고딕"/>
            </a:endParaRPr>
          </a:p>
        </p:txBody>
      </p:sp>
      <p:sp>
        <p:nvSpPr>
          <p:cNvPr id="156" name=""/>
          <p:cNvSpPr/>
          <p:nvPr/>
        </p:nvSpPr>
        <p:spPr>
          <a:xfrm>
            <a:off x="7734298" y="2516814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 b="1">
                <a:latin typeface="맑은 고딕"/>
              </a:rPr>
              <a:t>LookAheadBuffer</a:t>
            </a:r>
            <a:endParaRPr lang="en-US" altLang="ko-KR" sz="1400" b="1">
              <a:latin typeface="맑은 고딕"/>
            </a:endParaRPr>
          </a:p>
        </p:txBody>
      </p:sp>
      <p:sp>
        <p:nvSpPr>
          <p:cNvPr id="157" name=""/>
          <p:cNvSpPr/>
          <p:nvPr/>
        </p:nvSpPr>
        <p:spPr>
          <a:xfrm>
            <a:off x="5271885" y="2162308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8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58" name=""/>
          <p:cNvSpPr/>
          <p:nvPr/>
        </p:nvSpPr>
        <p:spPr>
          <a:xfrm>
            <a:off x="9203250" y="2185711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4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71" name=""/>
          <p:cNvSpPr txBox="1"/>
          <p:nvPr/>
        </p:nvSpPr>
        <p:spPr>
          <a:xfrm>
            <a:off x="1802059" y="4411935"/>
            <a:ext cx="950821" cy="638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Tuple : </a:t>
            </a:r>
            <a:endParaRPr lang="en-US" altLang="ko-KR">
              <a:latin typeface="맑은 고딕"/>
            </a:endParaRPr>
          </a:p>
          <a:p>
            <a:pPr>
              <a:defRPr/>
            </a:pPr>
            <a:endParaRPr lang="en-US" altLang="ko-KR">
              <a:latin typeface="맑은 고딕"/>
            </a:endParaRPr>
          </a:p>
        </p:txBody>
      </p:sp>
      <p:graphicFrame>
        <p:nvGraphicFramePr>
          <p:cNvPr id="172" name=""/>
          <p:cNvGraphicFramePr>
            <a:graphicFrameLocks noGrp="1"/>
          </p:cNvGraphicFramePr>
          <p:nvPr/>
        </p:nvGraphicFramePr>
        <p:xfrm>
          <a:off x="1796932" y="4899590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3" name=""/>
          <p:cNvGraphicFramePr>
            <a:graphicFrameLocks noGrp="1"/>
          </p:cNvGraphicFramePr>
          <p:nvPr/>
        </p:nvGraphicFramePr>
        <p:xfrm>
          <a:off x="3647587" y="4904317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74" name="Rectangle 63"/>
          <p:cNvSpPr/>
          <p:nvPr/>
        </p:nvSpPr>
        <p:spPr>
          <a:xfrm>
            <a:off x="3797833" y="5959744"/>
            <a:ext cx="3840239" cy="173425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88" name="TextBox 21"/>
          <p:cNvSpPr txBox="1"/>
          <p:nvPr/>
        </p:nvSpPr>
        <p:spPr>
          <a:xfrm>
            <a:off x="5490210" y="974571"/>
            <a:ext cx="1163955" cy="366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선행 연구</a:t>
            </a:r>
            <a:endParaRPr lang="ko-KR" altLang="en-US" b="1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2" name="Rectangle 18"/>
          <p:cNvSpPr/>
          <p:nvPr/>
        </p:nvSpPr>
        <p:spPr>
          <a:xfrm>
            <a:off x="1358770" y="1884767"/>
            <a:ext cx="8846547" cy="40762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3" name="Freeform: Shape 46"/>
          <p:cNvSpPr/>
          <p:nvPr/>
        </p:nvSpPr>
        <p:spPr>
          <a:xfrm rot="2700000">
            <a:off x="7654122" y="950263"/>
            <a:ext cx="1914861" cy="1803193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aphicFrame>
        <p:nvGraphicFramePr>
          <p:cNvPr id="143" name=""/>
          <p:cNvGraphicFramePr>
            <a:graphicFrameLocks noGrp="1"/>
          </p:cNvGraphicFramePr>
          <p:nvPr/>
        </p:nvGraphicFramePr>
        <p:xfrm>
          <a:off x="1805781" y="3243580"/>
          <a:ext cx="812800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b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c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4" name=""/>
          <p:cNvSpPr txBox="1"/>
          <p:nvPr/>
        </p:nvSpPr>
        <p:spPr>
          <a:xfrm>
            <a:off x="1809814" y="2676882"/>
            <a:ext cx="27235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6" name=""/>
          <p:cNvSpPr txBox="1"/>
          <p:nvPr/>
        </p:nvSpPr>
        <p:spPr>
          <a:xfrm>
            <a:off x="3631471" y="3331726"/>
            <a:ext cx="269969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9" name=""/>
          <p:cNvSpPr txBox="1"/>
          <p:nvPr/>
        </p:nvSpPr>
        <p:spPr>
          <a:xfrm>
            <a:off x="1762189" y="2029182"/>
            <a:ext cx="126295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Input : ohl</a:t>
            </a:r>
            <a:endParaRPr lang="en-US" altLang="ko-KR">
              <a:latin typeface="맑은 고딕"/>
            </a:endParaRPr>
          </a:p>
        </p:txBody>
      </p:sp>
      <p:sp>
        <p:nvSpPr>
          <p:cNvPr id="151" name=""/>
          <p:cNvSpPr/>
          <p:nvPr/>
        </p:nvSpPr>
        <p:spPr>
          <a:xfrm>
            <a:off x="1827840" y="2754718"/>
            <a:ext cx="5404885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2" name=""/>
          <p:cNvSpPr/>
          <p:nvPr/>
        </p:nvSpPr>
        <p:spPr>
          <a:xfrm>
            <a:off x="7215298" y="2774209"/>
            <a:ext cx="271721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3" name=""/>
          <p:cNvSpPr/>
          <p:nvPr/>
        </p:nvSpPr>
        <p:spPr>
          <a:xfrm>
            <a:off x="3778102" y="2502343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700" b="1">
                <a:latin typeface="맑은 고딕"/>
              </a:rPr>
              <a:t>WindowBuffer</a:t>
            </a:r>
            <a:endParaRPr lang="en-US" altLang="ko-KR" sz="1700" b="1">
              <a:latin typeface="맑은 고딕"/>
            </a:endParaRPr>
          </a:p>
        </p:txBody>
      </p:sp>
      <p:sp>
        <p:nvSpPr>
          <p:cNvPr id="156" name=""/>
          <p:cNvSpPr/>
          <p:nvPr/>
        </p:nvSpPr>
        <p:spPr>
          <a:xfrm>
            <a:off x="7734298" y="2516814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 b="1">
                <a:latin typeface="맑은 고딕"/>
              </a:rPr>
              <a:t>LookAheadBuffer</a:t>
            </a:r>
            <a:endParaRPr lang="en-US" altLang="ko-KR" sz="1400" b="1">
              <a:latin typeface="맑은 고딕"/>
            </a:endParaRPr>
          </a:p>
        </p:txBody>
      </p:sp>
      <p:sp>
        <p:nvSpPr>
          <p:cNvPr id="157" name=""/>
          <p:cNvSpPr/>
          <p:nvPr/>
        </p:nvSpPr>
        <p:spPr>
          <a:xfrm>
            <a:off x="5271885" y="2162308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8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58" name=""/>
          <p:cNvSpPr/>
          <p:nvPr/>
        </p:nvSpPr>
        <p:spPr>
          <a:xfrm>
            <a:off x="9203250" y="2185711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4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71" name=""/>
          <p:cNvSpPr txBox="1"/>
          <p:nvPr/>
        </p:nvSpPr>
        <p:spPr>
          <a:xfrm>
            <a:off x="1802059" y="4411935"/>
            <a:ext cx="950821" cy="638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Tuple : </a:t>
            </a:r>
            <a:endParaRPr lang="en-US" altLang="ko-KR">
              <a:latin typeface="맑은 고딕"/>
            </a:endParaRPr>
          </a:p>
          <a:p>
            <a:pPr>
              <a:defRPr/>
            </a:pPr>
            <a:endParaRPr lang="en-US" altLang="ko-KR">
              <a:latin typeface="맑은 고딕"/>
            </a:endParaRPr>
          </a:p>
        </p:txBody>
      </p:sp>
      <p:graphicFrame>
        <p:nvGraphicFramePr>
          <p:cNvPr id="172" name=""/>
          <p:cNvGraphicFramePr>
            <a:graphicFrameLocks noGrp="1"/>
          </p:cNvGraphicFramePr>
          <p:nvPr/>
        </p:nvGraphicFramePr>
        <p:xfrm>
          <a:off x="1796932" y="4899590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3" name=""/>
          <p:cNvGraphicFramePr>
            <a:graphicFrameLocks noGrp="1"/>
          </p:cNvGraphicFramePr>
          <p:nvPr/>
        </p:nvGraphicFramePr>
        <p:xfrm>
          <a:off x="3647587" y="4904317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4" name=""/>
          <p:cNvGraphicFramePr>
            <a:graphicFrameLocks noGrp="1"/>
          </p:cNvGraphicFramePr>
          <p:nvPr/>
        </p:nvGraphicFramePr>
        <p:xfrm>
          <a:off x="5490675" y="4901936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6" name=""/>
          <p:cNvGraphicFramePr>
            <a:graphicFrameLocks noGrp="1"/>
          </p:cNvGraphicFramePr>
          <p:nvPr/>
        </p:nvGraphicFramePr>
        <p:xfrm>
          <a:off x="7383941" y="4887238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7" name=""/>
          <p:cNvGraphicFramePr>
            <a:graphicFrameLocks noGrp="1"/>
          </p:cNvGraphicFramePr>
          <p:nvPr/>
        </p:nvGraphicFramePr>
        <p:xfrm>
          <a:off x="1795227" y="5420196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b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78" name=""/>
          <p:cNvSpPr/>
          <p:nvPr/>
        </p:nvSpPr>
        <p:spPr>
          <a:xfrm rot="10800000">
            <a:off x="4522103" y="3159972"/>
            <a:ext cx="271721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79" name=""/>
          <p:cNvSpPr/>
          <p:nvPr/>
        </p:nvSpPr>
        <p:spPr>
          <a:xfrm rot="10800000">
            <a:off x="7236478" y="3152702"/>
            <a:ext cx="201072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80" name=""/>
          <p:cNvSpPr/>
          <p:nvPr/>
        </p:nvSpPr>
        <p:spPr>
          <a:xfrm>
            <a:off x="5644839" y="3865869"/>
            <a:ext cx="470211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700" b="1">
                <a:latin typeface="맑은 고딕"/>
              </a:rPr>
              <a:t>4</a:t>
            </a:r>
            <a:endParaRPr lang="en-US" altLang="ko-KR" sz="1700" b="1">
              <a:latin typeface="맑은 고딕"/>
            </a:endParaRPr>
          </a:p>
        </p:txBody>
      </p:sp>
      <p:sp>
        <p:nvSpPr>
          <p:cNvPr id="181" name=""/>
          <p:cNvSpPr/>
          <p:nvPr/>
        </p:nvSpPr>
        <p:spPr>
          <a:xfrm>
            <a:off x="8017637" y="3879368"/>
            <a:ext cx="470211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700" b="1">
                <a:latin typeface="맑은 고딕"/>
              </a:rPr>
              <a:t>3</a:t>
            </a:r>
            <a:endParaRPr lang="en-US" altLang="ko-KR" sz="1700" b="1">
              <a:latin typeface="맑은 고딕"/>
            </a:endParaRPr>
          </a:p>
        </p:txBody>
      </p:sp>
      <p:graphicFrame>
        <p:nvGraphicFramePr>
          <p:cNvPr id="182" name=""/>
          <p:cNvGraphicFramePr>
            <a:graphicFrameLocks noGrp="1"/>
          </p:cNvGraphicFramePr>
          <p:nvPr/>
        </p:nvGraphicFramePr>
        <p:xfrm>
          <a:off x="3644464" y="5421205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4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3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c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83" name="Rectangle 63"/>
          <p:cNvSpPr/>
          <p:nvPr/>
        </p:nvSpPr>
        <p:spPr>
          <a:xfrm>
            <a:off x="3797833" y="5959744"/>
            <a:ext cx="3840239" cy="173425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" grpId="0" animBg="1"/>
      <p:bldP spid="179" grpId="1" animBg="1"/>
      <p:bldP spid="180" grpId="2" animBg="1"/>
      <p:bldP spid="181" grpId="3" animBg="1"/>
    </p:bldLst>
  </p:timing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88" name="TextBox 21"/>
          <p:cNvSpPr txBox="1"/>
          <p:nvPr/>
        </p:nvSpPr>
        <p:spPr>
          <a:xfrm>
            <a:off x="5490210" y="974571"/>
            <a:ext cx="1163955" cy="366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선행 연구</a:t>
            </a:r>
            <a:endParaRPr lang="ko-KR" altLang="en-US" b="1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2" name="Rectangle 18"/>
          <p:cNvSpPr/>
          <p:nvPr/>
        </p:nvSpPr>
        <p:spPr>
          <a:xfrm>
            <a:off x="1358770" y="1884767"/>
            <a:ext cx="8846547" cy="40762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3" name="Freeform: Shape 46"/>
          <p:cNvSpPr/>
          <p:nvPr/>
        </p:nvSpPr>
        <p:spPr>
          <a:xfrm rot="2700000">
            <a:off x="7654122" y="950263"/>
            <a:ext cx="1914861" cy="1803193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4" name="Rectangle 63"/>
          <p:cNvSpPr/>
          <p:nvPr/>
        </p:nvSpPr>
        <p:spPr>
          <a:xfrm>
            <a:off x="3797833" y="5959744"/>
            <a:ext cx="3840239" cy="173425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aphicFrame>
        <p:nvGraphicFramePr>
          <p:cNvPr id="143" name=""/>
          <p:cNvGraphicFramePr>
            <a:graphicFrameLocks noGrp="1"/>
          </p:cNvGraphicFramePr>
          <p:nvPr/>
        </p:nvGraphicFramePr>
        <p:xfrm>
          <a:off x="1805781" y="3243580"/>
          <a:ext cx="812800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b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c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4" name=""/>
          <p:cNvSpPr txBox="1"/>
          <p:nvPr/>
        </p:nvSpPr>
        <p:spPr>
          <a:xfrm>
            <a:off x="1809814" y="2676882"/>
            <a:ext cx="27235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6" name=""/>
          <p:cNvSpPr txBox="1"/>
          <p:nvPr/>
        </p:nvSpPr>
        <p:spPr>
          <a:xfrm>
            <a:off x="3631471" y="3331726"/>
            <a:ext cx="269969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9" name=""/>
          <p:cNvSpPr txBox="1"/>
          <p:nvPr/>
        </p:nvSpPr>
        <p:spPr>
          <a:xfrm>
            <a:off x="1762189" y="2029182"/>
            <a:ext cx="93910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Input : </a:t>
            </a:r>
            <a:endParaRPr lang="en-US" altLang="ko-KR">
              <a:latin typeface="맑은 고딕"/>
            </a:endParaRPr>
          </a:p>
        </p:txBody>
      </p:sp>
      <p:sp>
        <p:nvSpPr>
          <p:cNvPr id="151" name=""/>
          <p:cNvSpPr/>
          <p:nvPr/>
        </p:nvSpPr>
        <p:spPr>
          <a:xfrm>
            <a:off x="1827840" y="2754718"/>
            <a:ext cx="5404885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2" name=""/>
          <p:cNvSpPr/>
          <p:nvPr/>
        </p:nvSpPr>
        <p:spPr>
          <a:xfrm>
            <a:off x="7215298" y="2774209"/>
            <a:ext cx="271721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3" name=""/>
          <p:cNvSpPr/>
          <p:nvPr/>
        </p:nvSpPr>
        <p:spPr>
          <a:xfrm>
            <a:off x="3778102" y="2502343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700" b="1">
                <a:latin typeface="맑은 고딕"/>
              </a:rPr>
              <a:t>WindowBuffer</a:t>
            </a:r>
            <a:endParaRPr lang="en-US" altLang="ko-KR" sz="1700" b="1">
              <a:latin typeface="맑은 고딕"/>
            </a:endParaRPr>
          </a:p>
        </p:txBody>
      </p:sp>
      <p:sp>
        <p:nvSpPr>
          <p:cNvPr id="156" name=""/>
          <p:cNvSpPr/>
          <p:nvPr/>
        </p:nvSpPr>
        <p:spPr>
          <a:xfrm>
            <a:off x="7734298" y="2516814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 b="1">
                <a:latin typeface="맑은 고딕"/>
              </a:rPr>
              <a:t>LookAheadBuffer</a:t>
            </a:r>
            <a:endParaRPr lang="en-US" altLang="ko-KR" sz="1400" b="1">
              <a:latin typeface="맑은 고딕"/>
            </a:endParaRPr>
          </a:p>
        </p:txBody>
      </p:sp>
      <p:sp>
        <p:nvSpPr>
          <p:cNvPr id="157" name=""/>
          <p:cNvSpPr/>
          <p:nvPr/>
        </p:nvSpPr>
        <p:spPr>
          <a:xfrm>
            <a:off x="5271885" y="2162308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8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58" name=""/>
          <p:cNvSpPr/>
          <p:nvPr/>
        </p:nvSpPr>
        <p:spPr>
          <a:xfrm>
            <a:off x="9203250" y="2185711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4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71" name=""/>
          <p:cNvSpPr txBox="1"/>
          <p:nvPr/>
        </p:nvSpPr>
        <p:spPr>
          <a:xfrm>
            <a:off x="2873621" y="4411935"/>
            <a:ext cx="950821" cy="638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Tuple : </a:t>
            </a:r>
            <a:endParaRPr lang="en-US" altLang="ko-KR">
              <a:latin typeface="맑은 고딕"/>
            </a:endParaRPr>
          </a:p>
          <a:p>
            <a:pPr>
              <a:defRPr/>
            </a:pPr>
            <a:endParaRPr lang="en-US" altLang="ko-KR">
              <a:latin typeface="맑은 고딕"/>
            </a:endParaRPr>
          </a:p>
        </p:txBody>
      </p:sp>
      <p:graphicFrame>
        <p:nvGraphicFramePr>
          <p:cNvPr id="172" name=""/>
          <p:cNvGraphicFramePr>
            <a:graphicFrameLocks noGrp="1"/>
          </p:cNvGraphicFramePr>
          <p:nvPr/>
        </p:nvGraphicFramePr>
        <p:xfrm>
          <a:off x="2868494" y="4899590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3" name=""/>
          <p:cNvGraphicFramePr>
            <a:graphicFrameLocks noGrp="1"/>
          </p:cNvGraphicFramePr>
          <p:nvPr/>
        </p:nvGraphicFramePr>
        <p:xfrm>
          <a:off x="4719150" y="4904317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4" name=""/>
          <p:cNvGraphicFramePr>
            <a:graphicFrameLocks noGrp="1"/>
          </p:cNvGraphicFramePr>
          <p:nvPr/>
        </p:nvGraphicFramePr>
        <p:xfrm>
          <a:off x="6562237" y="4901936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6" name=""/>
          <p:cNvGraphicFramePr>
            <a:graphicFrameLocks noGrp="1"/>
          </p:cNvGraphicFramePr>
          <p:nvPr/>
        </p:nvGraphicFramePr>
        <p:xfrm>
          <a:off x="8455504" y="4887238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7" name=""/>
          <p:cNvGraphicFramePr>
            <a:graphicFrameLocks noGrp="1"/>
          </p:cNvGraphicFramePr>
          <p:nvPr/>
        </p:nvGraphicFramePr>
        <p:xfrm>
          <a:off x="2866789" y="5420196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0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b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2" name=""/>
          <p:cNvGraphicFramePr>
            <a:graphicFrameLocks noGrp="1"/>
          </p:cNvGraphicFramePr>
          <p:nvPr/>
        </p:nvGraphicFramePr>
        <p:xfrm>
          <a:off x="4716027" y="5421205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4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3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c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83" name=""/>
          <p:cNvSpPr/>
          <p:nvPr/>
        </p:nvSpPr>
        <p:spPr>
          <a:xfrm>
            <a:off x="287190" y="5131244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700" b="1">
                <a:latin typeface="맑은 고딕"/>
              </a:rPr>
              <a:t>aohlbohlcohl</a:t>
            </a:r>
            <a:endParaRPr lang="en-US" altLang="ko-KR" sz="1700" b="1">
              <a:latin typeface="맑은 고딕"/>
            </a:endParaRPr>
          </a:p>
        </p:txBody>
      </p:sp>
      <p:cxnSp>
        <p:nvCxnSpPr>
          <p:cNvPr id="185" name=""/>
          <p:cNvCxnSpPr/>
          <p:nvPr/>
        </p:nvCxnSpPr>
        <p:spPr>
          <a:xfrm>
            <a:off x="2044493" y="5310722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6" name=""/>
          <p:cNvGraphicFramePr>
            <a:graphicFrameLocks noGrp="1"/>
          </p:cNvGraphicFramePr>
          <p:nvPr/>
        </p:nvGraphicFramePr>
        <p:xfrm>
          <a:off x="6559114" y="5425966"/>
          <a:ext cx="168201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60670"/>
                <a:gridCol w="560670"/>
                <a:gridCol w="560670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4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2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1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88" name="TextBox 21"/>
          <p:cNvSpPr txBox="1"/>
          <p:nvPr/>
        </p:nvSpPr>
        <p:spPr>
          <a:xfrm>
            <a:off x="5490210" y="974571"/>
            <a:ext cx="1163955" cy="366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선행 연구</a:t>
            </a:r>
            <a:endParaRPr lang="ko-KR" altLang="en-US" b="1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2" name="Rectangle 18"/>
          <p:cNvSpPr/>
          <p:nvPr/>
        </p:nvSpPr>
        <p:spPr>
          <a:xfrm>
            <a:off x="1358770" y="1527579"/>
            <a:ext cx="9537109" cy="47786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3" name="Freeform: Shape 46"/>
          <p:cNvSpPr/>
          <p:nvPr/>
        </p:nvSpPr>
        <p:spPr>
          <a:xfrm rot="2700000">
            <a:off x="8844746" y="555809"/>
            <a:ext cx="1914861" cy="1803193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aphicFrame>
        <p:nvGraphicFramePr>
          <p:cNvPr id="143" name=""/>
          <p:cNvGraphicFramePr>
            <a:graphicFrameLocks noGrp="1"/>
          </p:cNvGraphicFramePr>
          <p:nvPr/>
        </p:nvGraphicFramePr>
        <p:xfrm>
          <a:off x="1786731" y="2945869"/>
          <a:ext cx="8128000" cy="3708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endParaRPr lang="ko-KR" altLang="en-US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a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b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o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h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l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  <a:latin typeface="맑은 고딕"/>
                        </a:rPr>
                        <a:t>c</a:t>
                      </a:r>
                      <a:endParaRPr lang="en-US" altLang="ko-KR">
                        <a:solidFill>
                          <a:schemeClr val="dk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4" name=""/>
          <p:cNvSpPr txBox="1"/>
          <p:nvPr/>
        </p:nvSpPr>
        <p:spPr>
          <a:xfrm>
            <a:off x="1790764" y="2379171"/>
            <a:ext cx="27235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6" name=""/>
          <p:cNvSpPr txBox="1"/>
          <p:nvPr/>
        </p:nvSpPr>
        <p:spPr>
          <a:xfrm>
            <a:off x="3612421" y="3034015"/>
            <a:ext cx="269969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>
              <a:latin typeface="맑은 고딕"/>
            </a:endParaRPr>
          </a:p>
        </p:txBody>
      </p:sp>
      <p:sp>
        <p:nvSpPr>
          <p:cNvPr id="149" name=""/>
          <p:cNvSpPr txBox="1"/>
          <p:nvPr/>
        </p:nvSpPr>
        <p:spPr>
          <a:xfrm>
            <a:off x="1743139" y="1731471"/>
            <a:ext cx="1262951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Input : ohl</a:t>
            </a:r>
            <a:endParaRPr lang="en-US" altLang="ko-KR">
              <a:latin typeface="맑은 고딕"/>
            </a:endParaRPr>
          </a:p>
        </p:txBody>
      </p:sp>
      <p:sp>
        <p:nvSpPr>
          <p:cNvPr id="151" name=""/>
          <p:cNvSpPr/>
          <p:nvPr/>
        </p:nvSpPr>
        <p:spPr>
          <a:xfrm>
            <a:off x="1808790" y="2457008"/>
            <a:ext cx="5404885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2" name=""/>
          <p:cNvSpPr/>
          <p:nvPr/>
        </p:nvSpPr>
        <p:spPr>
          <a:xfrm>
            <a:off x="7196248" y="2476499"/>
            <a:ext cx="2717211" cy="952500"/>
          </a:xfrm>
          <a:prstGeom prst="blockArc">
            <a:avLst>
              <a:gd name="adj1" fmla="val 10800000"/>
              <a:gd name="adj2" fmla="val 21595110"/>
              <a:gd name="adj3" fmla="val 5078"/>
            </a:avLst>
          </a:prstGeom>
          <a:solidFill>
            <a:srgbClr val="c49dd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153" name=""/>
          <p:cNvSpPr/>
          <p:nvPr/>
        </p:nvSpPr>
        <p:spPr>
          <a:xfrm>
            <a:off x="3759052" y="2204632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700" b="1">
                <a:latin typeface="맑은 고딕"/>
              </a:rPr>
              <a:t>WindowBuffer</a:t>
            </a:r>
            <a:endParaRPr lang="en-US" altLang="ko-KR" sz="1700" b="1">
              <a:latin typeface="맑은 고딕"/>
            </a:endParaRPr>
          </a:p>
        </p:txBody>
      </p:sp>
      <p:sp>
        <p:nvSpPr>
          <p:cNvPr id="156" name=""/>
          <p:cNvSpPr/>
          <p:nvPr/>
        </p:nvSpPr>
        <p:spPr>
          <a:xfrm>
            <a:off x="7715248" y="2219104"/>
            <a:ext cx="1668720" cy="443023"/>
          </a:xfrm>
          <a:prstGeom prst="rect">
            <a:avLst/>
          </a:prstGeom>
          <a:solidFill>
            <a:srgbClr val="d8bee4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 b="1">
                <a:latin typeface="맑은 고딕"/>
              </a:rPr>
              <a:t>LookAheadBuffer</a:t>
            </a:r>
            <a:endParaRPr lang="en-US" altLang="ko-KR" sz="1400" b="1">
              <a:latin typeface="맑은 고딕"/>
            </a:endParaRPr>
          </a:p>
        </p:txBody>
      </p:sp>
      <p:sp>
        <p:nvSpPr>
          <p:cNvPr id="157" name=""/>
          <p:cNvSpPr/>
          <p:nvPr/>
        </p:nvSpPr>
        <p:spPr>
          <a:xfrm>
            <a:off x="5252835" y="1864598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8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58" name=""/>
          <p:cNvSpPr/>
          <p:nvPr/>
        </p:nvSpPr>
        <p:spPr>
          <a:xfrm>
            <a:off x="9184200" y="1888000"/>
            <a:ext cx="609987" cy="498327"/>
          </a:xfrm>
          <a:prstGeom prst="ellipse">
            <a:avLst/>
          </a:prstGeom>
          <a:solidFill>
            <a:schemeClr val="lt1"/>
          </a:solidFill>
          <a:ln>
            <a:solidFill>
              <a:srgbClr val="9d5c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size</a:t>
            </a:r>
            <a:endParaRPr lang="en-US" altLang="ko-KR" sz="10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1000" b="1">
                <a:solidFill>
                  <a:schemeClr val="dk1"/>
                </a:solidFill>
              </a:rPr>
              <a:t>= </a:t>
            </a:r>
            <a:r>
              <a:rPr lang="en-US" altLang="ko-KR" sz="1300" b="1">
                <a:solidFill>
                  <a:schemeClr val="dk1"/>
                </a:solidFill>
              </a:rPr>
              <a:t>4</a:t>
            </a:r>
            <a:endParaRPr lang="en-US" altLang="ko-KR" sz="1300" b="1">
              <a:solidFill>
                <a:schemeClr val="dk1"/>
              </a:solidFill>
            </a:endParaRPr>
          </a:p>
        </p:txBody>
      </p:sp>
      <p:sp>
        <p:nvSpPr>
          <p:cNvPr id="183" name="Rectangle 63"/>
          <p:cNvSpPr/>
          <p:nvPr/>
        </p:nvSpPr>
        <p:spPr>
          <a:xfrm>
            <a:off x="4374095" y="6190726"/>
            <a:ext cx="3840239" cy="173425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84" name=""/>
          <p:cNvSpPr txBox="1"/>
          <p:nvPr/>
        </p:nvSpPr>
        <p:spPr>
          <a:xfrm>
            <a:off x="1756169" y="3744515"/>
            <a:ext cx="6002896" cy="363617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 sz="1600">
                <a:latin typeface="맑은 고딕"/>
              </a:rPr>
              <a:t>가장 긴 연속하는 공통 문자열</a:t>
            </a:r>
            <a:r>
              <a:rPr lang="en-US" altLang="ko-KR" sz="1500">
                <a:latin typeface="맑은 고딕"/>
              </a:rPr>
              <a:t>(Longest Common Substring)</a:t>
            </a:r>
            <a:r>
              <a:rPr lang="en-US" altLang="ko-KR">
                <a:latin typeface="맑은 고딕"/>
              </a:rPr>
              <a:t> : </a:t>
            </a:r>
            <a:r>
              <a:rPr lang="en-US" altLang="ko-KR" b="1">
                <a:latin typeface="맑은 고딕"/>
              </a:rPr>
              <a:t>ohl</a:t>
            </a:r>
            <a:endParaRPr lang="en-US" altLang="ko-KR" b="1">
              <a:latin typeface="맑은 고딕"/>
            </a:endParaRPr>
          </a:p>
        </p:txBody>
      </p:sp>
      <p:cxnSp>
        <p:nvCxnSpPr>
          <p:cNvPr id="185" name=""/>
          <p:cNvCxnSpPr/>
          <p:nvPr/>
        </p:nvCxnSpPr>
        <p:spPr>
          <a:xfrm>
            <a:off x="7842838" y="3917691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"/>
          <p:cNvSpPr txBox="1"/>
          <p:nvPr/>
        </p:nvSpPr>
        <p:spPr>
          <a:xfrm>
            <a:off x="1763309" y="4368402"/>
            <a:ext cx="7138755" cy="335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600">
                <a:latin typeface="맑은 고딕"/>
              </a:rPr>
              <a:t>LookageadBuffer</a:t>
            </a:r>
            <a:r>
              <a:rPr lang="ko-KR" altLang="en-US" sz="1600">
                <a:latin typeface="맑은 고딕"/>
              </a:rPr>
              <a:t>에서 시작한다는 조건을 이용해 </a:t>
            </a:r>
            <a:r>
              <a:rPr lang="en-US" altLang="ko-KR" sz="1600">
                <a:latin typeface="맑은 고딕"/>
              </a:rPr>
              <a:t>LookAheadBuffer </a:t>
            </a:r>
            <a:r>
              <a:rPr lang="ko-KR" altLang="en-US" sz="1600">
                <a:latin typeface="맑은 고딕"/>
              </a:rPr>
              <a:t>이분탐색</a:t>
            </a:r>
            <a:endParaRPr lang="ko-KR" altLang="en-US" sz="1600">
              <a:latin typeface="맑은 고딕"/>
            </a:endParaRPr>
          </a:p>
        </p:txBody>
      </p:sp>
      <p:sp>
        <p:nvSpPr>
          <p:cNvPr id="188" name=""/>
          <p:cNvSpPr txBox="1"/>
          <p:nvPr/>
        </p:nvSpPr>
        <p:spPr>
          <a:xfrm>
            <a:off x="1784740" y="4911327"/>
            <a:ext cx="6564873" cy="335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600">
                <a:latin typeface="맑은 고딕"/>
              </a:rPr>
              <a:t>이분탐색한 문자열이 </a:t>
            </a:r>
            <a:r>
              <a:rPr lang="en-US" altLang="ko-KR" sz="1600">
                <a:latin typeface="맑은 고딕"/>
              </a:rPr>
              <a:t>WindowBuffer</a:t>
            </a:r>
            <a:r>
              <a:rPr lang="ko-KR" altLang="en-US" sz="1600">
                <a:latin typeface="맑은 고딕"/>
              </a:rPr>
              <a:t>와 매칭되는지 검사</a:t>
            </a:r>
            <a:r>
              <a:rPr lang="en-US" altLang="ko-KR" sz="1600">
                <a:latin typeface="맑은 고딕"/>
              </a:rPr>
              <a:t>(kmp</a:t>
            </a:r>
            <a:r>
              <a:rPr lang="ko-KR" altLang="en-US" sz="1600">
                <a:latin typeface="맑은 고딕"/>
              </a:rPr>
              <a:t>알고리즘</a:t>
            </a:r>
            <a:r>
              <a:rPr lang="en-US" altLang="ko-KR" sz="1600">
                <a:latin typeface="맑은 고딕"/>
              </a:rPr>
              <a:t>)</a:t>
            </a:r>
            <a:endParaRPr lang="en-US" altLang="ko-KR" sz="1600">
              <a:latin typeface="맑은 고딕"/>
            </a:endParaRPr>
          </a:p>
        </p:txBody>
      </p:sp>
      <p:cxnSp>
        <p:nvCxnSpPr>
          <p:cNvPr id="189" name=""/>
          <p:cNvCxnSpPr/>
          <p:nvPr/>
        </p:nvCxnSpPr>
        <p:spPr>
          <a:xfrm>
            <a:off x="9014413" y="4510622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"/>
          <p:cNvCxnSpPr/>
          <p:nvPr/>
        </p:nvCxnSpPr>
        <p:spPr>
          <a:xfrm>
            <a:off x="8433388" y="5055929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1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774908" y="3744118"/>
            <a:ext cx="1490867" cy="380999"/>
          </a:xfrm>
          <a:prstGeom prst="rect">
            <a:avLst/>
          </a:prstGeom>
        </p:spPr>
      </p:pic>
      <p:pic>
        <p:nvPicPr>
          <p:cNvPr id="192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9825830" y="4341018"/>
            <a:ext cx="1143793" cy="334768"/>
          </a:xfrm>
          <a:prstGeom prst="rect">
            <a:avLst/>
          </a:prstGeom>
        </p:spPr>
      </p:pic>
      <p:pic>
        <p:nvPicPr>
          <p:cNvPr id="193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9213850" y="4894262"/>
            <a:ext cx="1396207" cy="355247"/>
          </a:xfrm>
          <a:prstGeom prst="rect">
            <a:avLst/>
          </a:prstGeom>
        </p:spPr>
      </p:pic>
      <p:cxnSp>
        <p:nvCxnSpPr>
          <p:cNvPr id="194" name=""/>
          <p:cNvCxnSpPr/>
          <p:nvPr/>
        </p:nvCxnSpPr>
        <p:spPr>
          <a:xfrm flipV="1">
            <a:off x="4256769" y="5713215"/>
            <a:ext cx="1075455" cy="9565"/>
          </a:xfrm>
          <a:prstGeom prst="straightConnector1">
            <a:avLst/>
          </a:prstGeom>
          <a:ln w="1016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5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484019" y="5357018"/>
            <a:ext cx="2247900" cy="6921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88" name="TextBox 21"/>
          <p:cNvSpPr txBox="1"/>
          <p:nvPr/>
        </p:nvSpPr>
        <p:spPr>
          <a:xfrm>
            <a:off x="4737735" y="974571"/>
            <a:ext cx="2630805" cy="366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문제점 분석 </a:t>
            </a:r>
            <a:r>
              <a:rPr lang="en-US" altLang="ko-KR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+</a:t>
            </a: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 개선 방안</a:t>
            </a:r>
            <a:endParaRPr lang="ko-KR" altLang="en-US" b="1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8" name="Rectangle 18"/>
          <p:cNvSpPr/>
          <p:nvPr/>
        </p:nvSpPr>
        <p:spPr>
          <a:xfrm>
            <a:off x="2382155" y="2028749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9" name="Freeform: Shape 46"/>
          <p:cNvSpPr/>
          <p:nvPr/>
        </p:nvSpPr>
        <p:spPr>
          <a:xfrm rot="2700000">
            <a:off x="4152099" y="1605425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00" name="Rectangle 63"/>
          <p:cNvSpPr/>
          <p:nvPr/>
        </p:nvSpPr>
        <p:spPr>
          <a:xfrm>
            <a:off x="3591053" y="5253676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03" name="Rectangle 18"/>
          <p:cNvSpPr/>
          <p:nvPr/>
        </p:nvSpPr>
        <p:spPr>
          <a:xfrm>
            <a:off x="6804856" y="2051343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05" name="Rectangle 63"/>
          <p:cNvSpPr/>
          <p:nvPr/>
        </p:nvSpPr>
        <p:spPr>
          <a:xfrm>
            <a:off x="8013754" y="5276269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06" name=""/>
          <p:cNvSpPr/>
          <p:nvPr/>
        </p:nvSpPr>
        <p:spPr>
          <a:xfrm>
            <a:off x="2637981" y="3005069"/>
            <a:ext cx="2237267" cy="537165"/>
          </a:xfrm>
          <a:prstGeom prst="foldedCorner">
            <a:avLst>
              <a:gd name="adj" fmla="val 16667"/>
            </a:avLst>
          </a:prstGeom>
          <a:solidFill>
            <a:srgbClr val="d8bee4"/>
          </a:solidFill>
          <a:ln w="25400">
            <a:solidFill>
              <a:srgbClr val="c49dd6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 b="1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rPr>
              <a:t>메모리 과다 사용</a:t>
            </a:r>
            <a:endParaRPr lang="ko-KR" altLang="en-US" b="1"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07" name=""/>
          <p:cNvSpPr txBox="1"/>
          <p:nvPr/>
        </p:nvSpPr>
        <p:spPr>
          <a:xfrm>
            <a:off x="3627251" y="1819052"/>
            <a:ext cx="952899" cy="36026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b="1" i="1"/>
              <a:t>문제점</a:t>
            </a:r>
            <a:endParaRPr lang="ko-KR" altLang="en-US" b="1" i="1"/>
          </a:p>
        </p:txBody>
      </p:sp>
      <p:sp>
        <p:nvSpPr>
          <p:cNvPr id="108" name="Freeform: Shape 46"/>
          <p:cNvSpPr/>
          <p:nvPr/>
        </p:nvSpPr>
        <p:spPr>
          <a:xfrm rot="2700000">
            <a:off x="8623976" y="1624918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09" name=""/>
          <p:cNvSpPr txBox="1"/>
          <p:nvPr/>
        </p:nvSpPr>
        <p:spPr>
          <a:xfrm>
            <a:off x="7766860" y="1838544"/>
            <a:ext cx="1285168" cy="359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i="1"/>
              <a:t>개선 방안</a:t>
            </a:r>
            <a:endParaRPr lang="ko-KR" altLang="en-US" b="1" i="1"/>
          </a:p>
        </p:txBody>
      </p:sp>
      <p:sp>
        <p:nvSpPr>
          <p:cNvPr id="110" name=""/>
          <p:cNvSpPr/>
          <p:nvPr/>
        </p:nvSpPr>
        <p:spPr>
          <a:xfrm>
            <a:off x="2634317" y="4116630"/>
            <a:ext cx="2237267" cy="537165"/>
          </a:xfrm>
          <a:prstGeom prst="foldedCorner">
            <a:avLst>
              <a:gd name="adj" fmla="val 16667"/>
            </a:avLst>
          </a:prstGeom>
          <a:solidFill>
            <a:srgbClr val="d8bee4"/>
          </a:solidFill>
          <a:ln w="25400">
            <a:solidFill>
              <a:srgbClr val="c49dd6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rPr>
              <a:t>압축 성능 문제</a:t>
            </a:r>
            <a:endParaRPr lang="ko-KR" altLang="en-US" b="1"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11" name=""/>
          <p:cNvSpPr/>
          <p:nvPr/>
        </p:nvSpPr>
        <p:spPr>
          <a:xfrm>
            <a:off x="7076631" y="3027510"/>
            <a:ext cx="2237267" cy="537165"/>
          </a:xfrm>
          <a:prstGeom prst="foldedCorner">
            <a:avLst>
              <a:gd name="adj" fmla="val 16667"/>
            </a:avLst>
          </a:prstGeom>
          <a:solidFill>
            <a:srgbClr val="d8bee4"/>
          </a:solidFill>
          <a:ln w="25400">
            <a:solidFill>
              <a:srgbClr val="c49dd6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500" b="1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rPr>
              <a:t>필요할 때마다</a:t>
            </a:r>
            <a:endParaRPr lang="ko-KR" altLang="en-US" sz="1500" b="1"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</a:endParaRPr>
          </a:p>
          <a:p>
            <a:pPr algn="ctr">
              <a:defRPr/>
            </a:pPr>
            <a:r>
              <a:rPr lang="ko-KR" altLang="en-US" sz="1500" b="1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rPr>
              <a:t>파일을 읽어 처리</a:t>
            </a:r>
            <a:endParaRPr lang="ko-KR" altLang="en-US" sz="1500" b="1"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12" name=""/>
          <p:cNvSpPr/>
          <p:nvPr/>
        </p:nvSpPr>
        <p:spPr>
          <a:xfrm>
            <a:off x="7072967" y="4139071"/>
            <a:ext cx="2237267" cy="537165"/>
          </a:xfrm>
          <a:prstGeom prst="foldedCorner">
            <a:avLst>
              <a:gd name="adj" fmla="val 16667"/>
            </a:avLst>
          </a:prstGeom>
          <a:solidFill>
            <a:srgbClr val="d8bee4"/>
          </a:solidFill>
          <a:ln w="25400">
            <a:solidFill>
              <a:srgbClr val="c49dd6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rPr>
              <a:t>LZ77 + </a:t>
            </a:r>
            <a:r>
              <a:rPr lang="ko-KR" altLang="en-US" b="1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</a:rPr>
              <a:t>허프만</a:t>
            </a:r>
            <a:endParaRPr lang="ko-KR" altLang="en-US" b="1"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cxnSp>
        <p:nvCxnSpPr>
          <p:cNvPr id="113" name=""/>
          <p:cNvCxnSpPr/>
          <p:nvPr/>
        </p:nvCxnSpPr>
        <p:spPr>
          <a:xfrm flipV="1">
            <a:off x="5459300" y="3296246"/>
            <a:ext cx="1075455" cy="9565"/>
          </a:xfrm>
          <a:prstGeom prst="straightConnector1">
            <a:avLst/>
          </a:prstGeom>
          <a:ln w="1016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"/>
          <p:cNvCxnSpPr/>
          <p:nvPr/>
        </p:nvCxnSpPr>
        <p:spPr>
          <a:xfrm flipV="1">
            <a:off x="5445179" y="4341199"/>
            <a:ext cx="1075455" cy="9565"/>
          </a:xfrm>
          <a:prstGeom prst="straightConnector1">
            <a:avLst/>
          </a:prstGeom>
          <a:ln w="1016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040914" y="0"/>
            <a:ext cx="4151086" cy="6858000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928915"/>
            <a:ext cx="1778000" cy="836385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15194" y="910736"/>
            <a:ext cx="1819965" cy="906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700">
                <a:solidFill>
                  <a:schemeClr val="lt1"/>
                </a:solidFill>
                <a:latin typeface="Arial"/>
                <a:cs typeface="Arial"/>
              </a:rPr>
              <a:t>프로젝트</a:t>
            </a:r>
            <a:endParaRPr lang="ko-KR" altLang="en-US" sz="2700">
              <a:solidFill>
                <a:schemeClr val="lt1"/>
              </a:solidFill>
              <a:latin typeface="Arial"/>
              <a:cs typeface="Arial"/>
            </a:endParaRPr>
          </a:p>
          <a:p>
            <a:pPr lvl="0">
              <a:defRPr/>
            </a:pPr>
            <a:r>
              <a:rPr lang="ko-KR" altLang="en-US" sz="2700">
                <a:solidFill>
                  <a:schemeClr val="lt1"/>
                </a:solidFill>
                <a:latin typeface="Arial"/>
                <a:cs typeface="Arial"/>
              </a:rPr>
              <a:t>평가</a:t>
            </a:r>
            <a:endParaRPr lang="ko-KR" altLang="en-US" sz="2700">
              <a:solidFill>
                <a:schemeClr val="lt1"/>
              </a:solidFill>
              <a:latin typeface="Arial"/>
              <a:cs typeface="Arial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040914" y="0"/>
            <a:ext cx="4151086" cy="6858000"/>
          </a:xfrm>
          <a:prstGeom prst="rect">
            <a:avLst/>
          </a:prstGeom>
          <a:gradFill flip="none" rotWithShape="1">
            <a:gsLst>
              <a:gs pos="0">
                <a:srgbClr val="181e26">
                  <a:alpha val="0"/>
                </a:srgbClr>
              </a:gs>
              <a:gs pos="85000">
                <a:srgbClr val="181e2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7" name="Group 6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12" name="Group 11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6" name="Straight Connector 15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: Shape 24"/>
          <p:cNvSpPr/>
          <p:nvPr/>
        </p:nvSpPr>
        <p:spPr>
          <a:xfrm rot="2700000">
            <a:off x="9764522" y="5407216"/>
            <a:ext cx="1046926" cy="1009384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aphicFrame>
        <p:nvGraphicFramePr>
          <p:cNvPr id="37" name=""/>
          <p:cNvGraphicFramePr>
            <a:graphicFrameLocks noGrp="1"/>
          </p:cNvGraphicFramePr>
          <p:nvPr/>
        </p:nvGraphicFramePr>
        <p:xfrm>
          <a:off x="2378929" y="892959"/>
          <a:ext cx="5163645" cy="5516978"/>
        </p:xfrm>
        <a:graphic>
          <a:graphicData uri="http://schemas.openxmlformats.org/drawingml/2006/table">
            <a:tbl>
              <a:tblPr firstRow="1" bandRow="1"/>
              <a:tblGrid>
                <a:gridCol w="1153753"/>
                <a:gridCol w="4009892"/>
              </a:tblGrid>
              <a:tr h="318447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</a:rPr>
                        <a:t>품질 목표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783e94">
                        <a:alpha val="10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</a:rPr>
                        <a:t>정의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783e94">
                        <a:alpha val="100000"/>
                      </a:srgbClr>
                    </a:solidFill>
                  </a:tcPr>
                </a:tc>
              </a:tr>
              <a:tr h="43067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정확성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사용자가 요구하는 기능을 충족시키는 정도</a:t>
                      </a:r>
                      <a:r>
                        <a:rPr xmlns:mc="http://schemas.openxmlformats.org/markup-compatibility/2006" xmlns:hp="http://schemas.haansoft.com/office/presentation/8.0" lang="EN-US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, 요구 분석 명세서와 일치하는 정도</a:t>
                      </a:r>
                      <a:endParaRPr xmlns:mc="http://schemas.openxmlformats.org/markup-compatibility/2006" xmlns:hp="http://schemas.haansoft.com/office/presentation/8.0" lang="EN-US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3067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신뢰성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사용자가 요구한 기능을 정확하고 일관되게 원하는 정밀도로 수행할 수 있는 정도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662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효율성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사용자가 요구하는 기능을 수행하는데</a:t>
                      </a:r>
                      <a:r>
                        <a:rPr xmlns:mc="http://schemas.openxmlformats.org/markup-compatibility/2006" xmlns:hp="http://schemas.haansoft.com/office/presentation/8.0" lang="EN-US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, 최소의 시간과 기억 용량을 사용하여 요구되는 기능을 수행할 수 있는 정도</a:t>
                      </a:r>
                      <a:endParaRPr xmlns:mc="http://schemas.openxmlformats.org/markup-compatibility/2006" xmlns:hp="http://schemas.haansoft.com/office/presentation/8.0" lang="EN-US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662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무결성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허가받지 않은 사용자가 데이터 접근을 통해 변경을 시도했을 때 보호할 수 있는 정도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5901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사용성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소프트웨어를 사용하는 데 있어서 혼란스러워하거나 사용하는 순간에 고민하지 않도록 편리한 기능을 제공하는 정도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6623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유지보수 용이성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프로그램 내에 존재하는 오류를 찾아 수정하고 패치할 때 쉽게 변경할 수 있는 정도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3067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테스트 용이성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쉽고 철저하게 테스트할 수 있는 정도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5901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유연성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운영 환경의 변화에 따라 새로운 기능을 추가하거나 다른환경에 적용할 수 있게 운용되는 프로그램을 쉽게 수정할 수 있는 정도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3067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이식성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다른 하드웨어 환경에서도 운용 가능하도록 쉽게 수정하여 이식할 수 있는 정도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3067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재사용성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시스템의 일부나 전체를 다른 애플리케이션에서도 쉽게 사용할 수 있는 정도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6623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상호운용성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한 소프트웨어를 다른 소프트웨어와 쉽게 연계하거나 결합하여 정보를 교환할 수 있는 정도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38" name="TextBox 19"/>
          <p:cNvSpPr txBox="1"/>
          <p:nvPr/>
        </p:nvSpPr>
        <p:spPr>
          <a:xfrm>
            <a:off x="0" y="1835791"/>
            <a:ext cx="1819965" cy="314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500">
                <a:solidFill>
                  <a:schemeClr val="dk1"/>
                </a:solidFill>
                <a:latin typeface="Arial"/>
                <a:cs typeface="Arial"/>
              </a:rPr>
              <a:t>-</a:t>
            </a:r>
            <a:r>
              <a:rPr lang="ko-KR" altLang="en-US" sz="1500">
                <a:solidFill>
                  <a:schemeClr val="dk1"/>
                </a:solidFill>
                <a:latin typeface="Arial"/>
                <a:cs typeface="Arial"/>
              </a:rPr>
              <a:t> 품질 목표</a:t>
            </a:r>
            <a:endParaRPr lang="ko-KR" altLang="en-US" sz="1500">
              <a:solidFill>
                <a:schemeClr val="dk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040914" y="0"/>
            <a:ext cx="4151086" cy="6858000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928915"/>
            <a:ext cx="1778000" cy="836385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15194" y="910736"/>
            <a:ext cx="1819965" cy="906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700">
                <a:solidFill>
                  <a:schemeClr val="lt1"/>
                </a:solidFill>
                <a:latin typeface="Arial"/>
                <a:cs typeface="Arial"/>
              </a:rPr>
              <a:t>프로젝트</a:t>
            </a:r>
            <a:endParaRPr lang="ko-KR" altLang="en-US" sz="2700">
              <a:solidFill>
                <a:schemeClr val="lt1"/>
              </a:solidFill>
              <a:latin typeface="Arial"/>
              <a:cs typeface="Arial"/>
            </a:endParaRPr>
          </a:p>
          <a:p>
            <a:pPr lvl="0">
              <a:defRPr/>
            </a:pPr>
            <a:r>
              <a:rPr lang="ko-KR" altLang="en-US" sz="2700">
                <a:solidFill>
                  <a:schemeClr val="lt1"/>
                </a:solidFill>
                <a:latin typeface="Arial"/>
                <a:cs typeface="Arial"/>
              </a:rPr>
              <a:t>평가</a:t>
            </a:r>
            <a:endParaRPr lang="ko-KR" altLang="en-US" sz="2700">
              <a:solidFill>
                <a:schemeClr val="lt1"/>
              </a:solidFill>
              <a:latin typeface="Arial"/>
              <a:cs typeface="Arial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040914" y="0"/>
            <a:ext cx="4151086" cy="6858000"/>
          </a:xfrm>
          <a:prstGeom prst="rect">
            <a:avLst/>
          </a:prstGeom>
          <a:gradFill flip="none" rotWithShape="1">
            <a:gsLst>
              <a:gs pos="0">
                <a:srgbClr val="181e26">
                  <a:alpha val="0"/>
                </a:srgbClr>
              </a:gs>
              <a:gs pos="85000">
                <a:srgbClr val="181e2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7" name="Group 6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12" name="Group 11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6" name="Straight Connector 15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: Shape 24"/>
          <p:cNvSpPr/>
          <p:nvPr/>
        </p:nvSpPr>
        <p:spPr>
          <a:xfrm rot="2700000">
            <a:off x="9764522" y="5407216"/>
            <a:ext cx="1046926" cy="1009384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38" name="TextBox 19"/>
          <p:cNvSpPr txBox="1"/>
          <p:nvPr/>
        </p:nvSpPr>
        <p:spPr>
          <a:xfrm>
            <a:off x="0" y="1835791"/>
            <a:ext cx="1819965" cy="314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500">
                <a:solidFill>
                  <a:schemeClr val="dk1"/>
                </a:solidFill>
                <a:latin typeface="Arial"/>
                <a:cs typeface="Arial"/>
              </a:rPr>
              <a:t>-</a:t>
            </a:r>
            <a:r>
              <a:rPr lang="ko-KR" altLang="en-US" sz="1500">
                <a:solidFill>
                  <a:schemeClr val="dk1"/>
                </a:solidFill>
                <a:latin typeface="Arial"/>
                <a:cs typeface="Arial"/>
              </a:rPr>
              <a:t> 프로젝트 평가</a:t>
            </a:r>
            <a:endParaRPr lang="ko-KR" altLang="en-US" sz="1500">
              <a:solidFill>
                <a:schemeClr val="dk1"/>
              </a:solidFill>
              <a:latin typeface="Arial"/>
              <a:cs typeface="Arial"/>
            </a:endParaRPr>
          </a:p>
        </p:txBody>
      </p:sp>
      <p:graphicFrame>
        <p:nvGraphicFramePr>
          <p:cNvPr id="39" name=""/>
          <p:cNvGraphicFramePr>
            <a:graphicFrameLocks noGrp="1"/>
          </p:cNvGraphicFramePr>
          <p:nvPr/>
        </p:nvGraphicFramePr>
        <p:xfrm>
          <a:off x="1942384" y="240340"/>
          <a:ext cx="5903832" cy="6377319"/>
        </p:xfrm>
        <a:graphic>
          <a:graphicData uri="http://schemas.openxmlformats.org/drawingml/2006/table">
            <a:tbl>
              <a:tblPr firstRow="1" bandRow="1"/>
              <a:tblGrid>
                <a:gridCol w="742626"/>
                <a:gridCol w="763625"/>
                <a:gridCol w="1085405"/>
                <a:gridCol w="802165"/>
                <a:gridCol w="837246"/>
                <a:gridCol w="1672762"/>
              </a:tblGrid>
              <a:tr h="55060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</a:rPr>
                        <a:t>대분류</a:t>
                      </a:r>
                      <a:endParaRPr xmlns:mc="http://schemas.openxmlformats.org/markup-compatibility/2006" xmlns:hp="http://schemas.haansoft.com/office/presentation/8.0" lang="ko-KR" altLang="en-US" sz="10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783e94">
                        <a:alpha val="10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</a:rPr>
                        <a:t>기능</a:t>
                      </a:r>
                      <a:r>
                        <a:rPr xmlns:mc="http://schemas.openxmlformats.org/markup-compatibility/2006" xmlns:hp="http://schemas.haansoft.com/office/presentation/8.0" lang="EN-US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  <a:ea typeface="맑은 고딕"/>
                        </a:rPr>
                        <a:t>/부품</a:t>
                      </a:r>
                      <a:endParaRPr xmlns:mc="http://schemas.openxmlformats.org/markup-compatibility/2006" xmlns:hp="http://schemas.haansoft.com/office/presentation/8.0" lang="EN-US" altLang="en-US" sz="10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783e94">
                        <a:alpha val="10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</a:rPr>
                        <a:t>계획사항</a:t>
                      </a:r>
                      <a:endParaRPr xmlns:mc="http://schemas.openxmlformats.org/markup-compatibility/2006" xmlns:hp="http://schemas.haansoft.com/office/presentation/8.0" lang="ko-KR" altLang="en-US" sz="10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</a:endParaRPr>
                    </a:p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  <a:ea typeface="맑은 고딕"/>
                        </a:rPr>
                        <a:t>(설계/구현/향후)</a:t>
                      </a:r>
                      <a:endParaRPr xmlns:mc="http://schemas.openxmlformats.org/markup-compatibility/2006" xmlns:hp="http://schemas.haansoft.com/office/presentation/8.0" lang="EN-US" altLang="en-US" sz="10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783e94">
                        <a:alpha val="10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</a:rPr>
                        <a:t>설계난이도</a:t>
                      </a:r>
                      <a:endParaRPr xmlns:mc="http://schemas.openxmlformats.org/markup-compatibility/2006" xmlns:hp="http://schemas.haansoft.com/office/presentation/8.0" lang="ko-KR" altLang="en-US" sz="10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</a:endParaRPr>
                    </a:p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  <a:ea typeface="맑은 고딕"/>
                        </a:rPr>
                        <a:t>(상/중/하)</a:t>
                      </a:r>
                      <a:endParaRPr xmlns:mc="http://schemas.openxmlformats.org/markup-compatibility/2006" xmlns:hp="http://schemas.haansoft.com/office/presentation/8.0" lang="EN-US" altLang="en-US" sz="10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783e94">
                        <a:alpha val="10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</a:rPr>
                        <a:t>구현난이도</a:t>
                      </a:r>
                      <a:endParaRPr xmlns:mc="http://schemas.openxmlformats.org/markup-compatibility/2006" xmlns:hp="http://schemas.haansoft.com/office/presentation/8.0" lang="ko-KR" altLang="en-US" sz="10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</a:endParaRPr>
                    </a:p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  <a:ea typeface="맑은 고딕"/>
                        </a:rPr>
                        <a:t>(상/중/하)</a:t>
                      </a:r>
                      <a:endParaRPr xmlns:mc="http://schemas.openxmlformats.org/markup-compatibility/2006" xmlns:hp="http://schemas.haansoft.com/office/presentation/8.0" lang="EN-US" altLang="en-US" sz="10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783e94">
                        <a:alpha val="10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1" i="0" u="none" strike="noStrike" mc:Ignorable="hp" hp:hslEmbossed="0">
                          <a:solidFill>
                            <a:schemeClr val="lt1"/>
                          </a:solidFill>
                          <a:latin typeface="맑은 고딕"/>
                        </a:rPr>
                        <a:t>설명</a:t>
                      </a:r>
                      <a:endParaRPr xmlns:mc="http://schemas.openxmlformats.org/markup-compatibility/2006" xmlns:hp="http://schemas.haansoft.com/office/presentation/8.0" lang="ko-KR" altLang="en-US" sz="1000" b="1" i="0" u="none" strike="noStrike" mc:Ignorable="hp" hp:hslEmbossed="0">
                        <a:solidFill>
                          <a:schemeClr val="lt1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783e94">
                        <a:alpha val="100000"/>
                      </a:srgbClr>
                    </a:solidFill>
                  </a:tcPr>
                </a:tc>
              </a:tr>
              <a:tr h="4183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파일 처리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파일 열기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압축될 파일을 불러온다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183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파일 닫기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불러온 파일을 닫는다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183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파일 삭제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불러온 파일을 삭제한다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183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새 창 띄우기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새로운 프로그램 창을 띄운다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183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프로그램 종료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프로그램을 종료시킨다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183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파일 압축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상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상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불러온 파일을 압축시킨다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55060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압축 해제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상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상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불러온 파일이 압축파일이라면 압축을 해제시킨다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183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파일 조회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하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불러온 파일정보를 조회한다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54575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추가기능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인코딩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향후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상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중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파일 정보를 인코딩 옵션을 사용하여 불러온다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55060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암호화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향후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중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중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압축에 암호를 적용해 해제시킬 때 암호를 풀 수 있도록 한다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55060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암호해제 서비스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향후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중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중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암호가 걸려있는 파일의 암호 해제 서비스를 제공한다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54575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>
                        <a:defRPr/>
                      </a:pPr>
                      <a:endParaRPr lang="ko-KR" altLang="en-US"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자동번역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중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상</a:t>
                      </a:r>
                      <a:endParaRPr xmlns:mc="http://schemas.openxmlformats.org/markup-compatibility/2006" xmlns:hp="http://schemas.haansoft.com/office/presentation/8.0" lang="ko-KR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구글</a:t>
                      </a:r>
                      <a:r>
                        <a:rPr xmlns:mc="http://schemas.openxmlformats.org/markup-compatibility/2006" xmlns:hp="http://schemas.haansoft.com/office/presentation/8.0" lang="EN-US" alt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, 파파고 자동번역 등을 사용해 국제적으로 소프트웨어를 사용할 수 있게 한다</a:t>
                      </a:r>
                      <a:endParaRPr xmlns:mc="http://schemas.openxmlformats.org/markup-compatibility/2006" xmlns:hp="http://schemas.haansoft.com/office/presentation/8.0" lang="EN-US" altLang="en-US" sz="10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standing in a room  Description automatically generated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0" y="-1"/>
            <a:ext cx="12192000" cy="6857999"/>
          </a:xfrm>
          <a:prstGeom prst="rect">
            <a:avLst/>
          </a:prstGeom>
          <a:gradFill flip="none" rotWithShape="1">
            <a:gsLst>
              <a:gs pos="100000">
                <a:srgbClr val="181e26">
                  <a:alpha val="72000"/>
                </a:srgbClr>
              </a:gs>
              <a:gs pos="0">
                <a:srgbClr val="181e2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12" name="Group 11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6" name="Straight Connector 15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/>
          <p:cNvSpPr/>
          <p:nvPr/>
        </p:nvSpPr>
        <p:spPr>
          <a:xfrm>
            <a:off x="-1" y="1758951"/>
            <a:ext cx="12192001" cy="3340098"/>
          </a:xfrm>
          <a:prstGeom prst="rect">
            <a:avLst/>
          </a:prstGeom>
          <a:solidFill>
            <a:schemeClr val="bg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59731" y="4143"/>
            <a:ext cx="738870" cy="1443657"/>
          </a:xfrm>
          <a:prstGeom prst="rect">
            <a:avLst/>
          </a:prstGeom>
          <a:gradFill flip="none" rotWithShape="1">
            <a:gsLst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22757" y="460198"/>
            <a:ext cx="35041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200" b="1">
                <a:solidFill>
                  <a:schemeClr val="bg1"/>
                </a:solidFill>
                <a:latin typeface="Arial"/>
                <a:cs typeface="Arial"/>
              </a:rPr>
              <a:t>결론</a:t>
            </a:r>
            <a:endParaRPr lang="ko-KR" altLang="en-US" sz="3200" b="1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086795" y="2923581"/>
            <a:ext cx="2044510" cy="3893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>
                <a:solidFill>
                  <a:schemeClr val="bg1"/>
                </a:solidFill>
                <a:latin typeface="함초롬돋움"/>
              </a:rPr>
              <a:t>운영체제 호환성</a:t>
            </a:r>
            <a:endParaRPr lang="ko-KR" altLang="en-US" sz="2000">
              <a:solidFill>
                <a:schemeClr val="bg1"/>
              </a:solidFill>
              <a:latin typeface="함초롬돋움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539253" y="2938783"/>
            <a:ext cx="762487" cy="3930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chemeClr val="bg1"/>
                </a:solidFill>
                <a:latin typeface="함초롬돋움"/>
              </a:rPr>
              <a:t>LZ77</a:t>
            </a:r>
            <a:endParaRPr lang="en-US" altLang="ko-KR" sz="2000">
              <a:solidFill>
                <a:schemeClr val="bg1"/>
              </a:solidFill>
              <a:latin typeface="함초롬돋움"/>
            </a:endParaRPr>
          </a:p>
        </p:txBody>
      </p:sp>
      <p:grpSp>
        <p:nvGrpSpPr>
          <p:cNvPr id="36" name="Group 35"/>
          <p:cNvGrpSpPr/>
          <p:nvPr/>
        </p:nvGrpSpPr>
        <p:grpSpPr>
          <a:xfrm rot="0">
            <a:off x="7299135" y="2390090"/>
            <a:ext cx="3606013" cy="2189530"/>
            <a:chOff x="648491" y="2506424"/>
            <a:chExt cx="2253862" cy="2517004"/>
          </a:xfrm>
        </p:grpSpPr>
        <p:sp>
          <p:nvSpPr>
            <p:cNvPr id="37" name="Rectangle 36"/>
            <p:cNvSpPr/>
            <p:nvPr/>
          </p:nvSpPr>
          <p:spPr>
            <a:xfrm>
              <a:off x="648491" y="2968416"/>
              <a:ext cx="2253862" cy="20550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600">
                  <a:solidFill>
                    <a:schemeClr val="bg1"/>
                  </a:solidFill>
                  <a:latin typeface="함초롬돋움"/>
                </a:rPr>
                <a:t>-</a:t>
              </a:r>
              <a:r>
                <a:rPr lang="ko-KR" altLang="en-US" sz="1600">
                  <a:solidFill>
                    <a:schemeClr val="bg1"/>
                  </a:solidFill>
                  <a:latin typeface="함초롬돋움"/>
                </a:rPr>
                <a:t> 메모리 문제</a:t>
              </a:r>
              <a:r>
                <a:rPr lang="en-US" altLang="ko-KR" sz="1600">
                  <a:solidFill>
                    <a:schemeClr val="bg1"/>
                  </a:solidFill>
                  <a:latin typeface="함초롬돋움"/>
                </a:rPr>
                <a:t>,</a:t>
              </a:r>
              <a:r>
                <a:rPr lang="ko-KR" altLang="en-US" sz="1600">
                  <a:solidFill>
                    <a:schemeClr val="bg1"/>
                  </a:solidFill>
                  <a:latin typeface="함초롬돋움"/>
                </a:rPr>
                <a:t> 압축률 문제 등등 이유 분석 및 해결방안을 도출 하였지만 모두 해결하지 못한 아쉬움</a:t>
              </a:r>
              <a:endParaRPr lang="ko-KR" altLang="en-US" sz="1600">
                <a:solidFill>
                  <a:schemeClr val="bg1"/>
                </a:solidFill>
                <a:latin typeface="함초롬돋움"/>
              </a:endParaRPr>
            </a:p>
            <a:p>
              <a:pPr lvl="0">
                <a:defRPr/>
              </a:pPr>
              <a:endParaRPr lang="ko-KR" altLang="en-US" sz="1600">
                <a:solidFill>
                  <a:schemeClr val="bg1"/>
                </a:solidFill>
                <a:latin typeface="함초롬돋움"/>
              </a:endParaRPr>
            </a:p>
            <a:p>
              <a:pPr lvl="0">
                <a:defRPr/>
              </a:pPr>
              <a:r>
                <a:rPr lang="en-US" altLang="ko-KR" sz="1600">
                  <a:solidFill>
                    <a:schemeClr val="bg1"/>
                  </a:solidFill>
                  <a:latin typeface="함초롬돋움"/>
                </a:rPr>
                <a:t>-</a:t>
              </a:r>
              <a:r>
                <a:rPr lang="ko-KR" altLang="en-US" sz="1600">
                  <a:solidFill>
                    <a:schemeClr val="bg1"/>
                  </a:solidFill>
                  <a:latin typeface="함초롬돋움"/>
                </a:rPr>
                <a:t> 압축의 기술적</a:t>
              </a:r>
              <a:r>
                <a:rPr lang="en-US" altLang="ko-KR" sz="1600">
                  <a:solidFill>
                    <a:schemeClr val="bg1"/>
                  </a:solidFill>
                  <a:latin typeface="함초롬돋움"/>
                </a:rPr>
                <a:t>,</a:t>
              </a:r>
              <a:r>
                <a:rPr lang="ko-KR" altLang="en-US" sz="1600">
                  <a:solidFill>
                    <a:schemeClr val="bg1"/>
                  </a:solidFill>
                  <a:latin typeface="함초롬돋움"/>
                </a:rPr>
                <a:t> 수학적 원리에 대한 공부와 협업으로 인한 뜻깊은 경험과 시간</a:t>
              </a:r>
              <a:endParaRPr lang="ko-KR" altLang="en-US" sz="1600">
                <a:solidFill>
                  <a:schemeClr val="bg1"/>
                </a:solidFill>
                <a:latin typeface="함초롬돋움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129167" y="2506424"/>
              <a:ext cx="162701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endParaRPr lang="en-ID" sz="2000">
                <a:solidFill>
                  <a:schemeClr val="bg1"/>
                </a:solidFill>
                <a:latin typeface="함초롬돋움"/>
              </a:endParaRPr>
            </a:p>
          </p:txBody>
        </p:sp>
      </p:grpSp>
      <p:sp>
        <p:nvSpPr>
          <p:cNvPr id="46" name="Freeform 3073"/>
          <p:cNvSpPr>
            <a:spLocks noEditPoints="1"/>
          </p:cNvSpPr>
          <p:nvPr/>
        </p:nvSpPr>
        <p:spPr>
          <a:xfrm>
            <a:off x="1695450" y="2842152"/>
            <a:ext cx="352734" cy="352734"/>
          </a:xfrm>
          <a:custGeom>
            <a:avLst/>
            <a:gdLst>
              <a:gd name="T0" fmla="*/ 620 w 720"/>
              <a:gd name="T1" fmla="*/ 289 h 719"/>
              <a:gd name="T2" fmla="*/ 600 w 720"/>
              <a:gd name="T3" fmla="*/ 278 h 719"/>
              <a:gd name="T4" fmla="*/ 636 w 720"/>
              <a:gd name="T5" fmla="*/ 145 h 719"/>
              <a:gd name="T6" fmla="*/ 695 w 720"/>
              <a:gd name="T7" fmla="*/ 114 h 719"/>
              <a:gd name="T8" fmla="*/ 680 w 720"/>
              <a:gd name="T9" fmla="*/ 209 h 719"/>
              <a:gd name="T10" fmla="*/ 645 w 720"/>
              <a:gd name="T11" fmla="*/ 270 h 719"/>
              <a:gd name="T12" fmla="*/ 425 w 720"/>
              <a:gd name="T13" fmla="*/ 278 h 719"/>
              <a:gd name="T14" fmla="*/ 416 w 720"/>
              <a:gd name="T15" fmla="*/ 280 h 719"/>
              <a:gd name="T16" fmla="*/ 298 w 720"/>
              <a:gd name="T17" fmla="*/ 282 h 719"/>
              <a:gd name="T18" fmla="*/ 261 w 720"/>
              <a:gd name="T19" fmla="*/ 160 h 719"/>
              <a:gd name="T20" fmla="*/ 332 w 720"/>
              <a:gd name="T21" fmla="*/ 150 h 719"/>
              <a:gd name="T22" fmla="*/ 364 w 720"/>
              <a:gd name="T23" fmla="*/ 101 h 719"/>
              <a:gd name="T24" fmla="*/ 462 w 720"/>
              <a:gd name="T25" fmla="*/ 158 h 719"/>
              <a:gd name="T26" fmla="*/ 49 w 720"/>
              <a:gd name="T27" fmla="*/ 236 h 719"/>
              <a:gd name="T28" fmla="*/ 29 w 720"/>
              <a:gd name="T29" fmla="*/ 170 h 719"/>
              <a:gd name="T30" fmla="*/ 24 w 720"/>
              <a:gd name="T31" fmla="*/ 72 h 719"/>
              <a:gd name="T32" fmla="*/ 90 w 720"/>
              <a:gd name="T33" fmla="*/ 177 h 719"/>
              <a:gd name="T34" fmla="*/ 129 w 720"/>
              <a:gd name="T35" fmla="*/ 298 h 719"/>
              <a:gd name="T36" fmla="*/ 91 w 720"/>
              <a:gd name="T37" fmla="*/ 284 h 719"/>
              <a:gd name="T38" fmla="*/ 719 w 720"/>
              <a:gd name="T39" fmla="*/ 69 h 719"/>
              <a:gd name="T40" fmla="*/ 712 w 720"/>
              <a:gd name="T41" fmla="*/ 50 h 719"/>
              <a:gd name="T42" fmla="*/ 644 w 720"/>
              <a:gd name="T43" fmla="*/ 21 h 719"/>
              <a:gd name="T44" fmla="*/ 632 w 720"/>
              <a:gd name="T45" fmla="*/ 0 h 719"/>
              <a:gd name="T46" fmla="*/ 77 w 720"/>
              <a:gd name="T47" fmla="*/ 13 h 719"/>
              <a:gd name="T48" fmla="*/ 12 w 720"/>
              <a:gd name="T49" fmla="*/ 48 h 719"/>
              <a:gd name="T50" fmla="*/ 0 w 720"/>
              <a:gd name="T51" fmla="*/ 66 h 719"/>
              <a:gd name="T52" fmla="*/ 6 w 720"/>
              <a:gd name="T53" fmla="*/ 177 h 719"/>
              <a:gd name="T54" fmla="*/ 29 w 720"/>
              <a:gd name="T55" fmla="*/ 250 h 719"/>
              <a:gd name="T56" fmla="*/ 73 w 720"/>
              <a:gd name="T57" fmla="*/ 302 h 719"/>
              <a:gd name="T58" fmla="*/ 130 w 720"/>
              <a:gd name="T59" fmla="*/ 322 h 719"/>
              <a:gd name="T60" fmla="*/ 195 w 720"/>
              <a:gd name="T61" fmla="*/ 379 h 719"/>
              <a:gd name="T62" fmla="*/ 288 w 720"/>
              <a:gd name="T63" fmla="*/ 441 h 719"/>
              <a:gd name="T64" fmla="*/ 312 w 720"/>
              <a:gd name="T65" fmla="*/ 476 h 719"/>
              <a:gd name="T66" fmla="*/ 316 w 720"/>
              <a:gd name="T67" fmla="*/ 529 h 719"/>
              <a:gd name="T68" fmla="*/ 299 w 720"/>
              <a:gd name="T69" fmla="*/ 596 h 719"/>
              <a:gd name="T70" fmla="*/ 262 w 720"/>
              <a:gd name="T71" fmla="*/ 628 h 719"/>
              <a:gd name="T72" fmla="*/ 204 w 720"/>
              <a:gd name="T73" fmla="*/ 635 h 719"/>
              <a:gd name="T74" fmla="*/ 192 w 720"/>
              <a:gd name="T75" fmla="*/ 707 h 719"/>
              <a:gd name="T76" fmla="*/ 515 w 720"/>
              <a:gd name="T77" fmla="*/ 719 h 719"/>
              <a:gd name="T78" fmla="*/ 527 w 720"/>
              <a:gd name="T79" fmla="*/ 647 h 719"/>
              <a:gd name="T80" fmla="*/ 501 w 720"/>
              <a:gd name="T81" fmla="*/ 635 h 719"/>
              <a:gd name="T82" fmla="*/ 445 w 720"/>
              <a:gd name="T83" fmla="*/ 618 h 719"/>
              <a:gd name="T84" fmla="*/ 412 w 720"/>
              <a:gd name="T85" fmla="*/ 577 h 719"/>
              <a:gd name="T86" fmla="*/ 401 w 720"/>
              <a:gd name="T87" fmla="*/ 511 h 719"/>
              <a:gd name="T88" fmla="*/ 410 w 720"/>
              <a:gd name="T89" fmla="*/ 470 h 719"/>
              <a:gd name="T90" fmla="*/ 443 w 720"/>
              <a:gd name="T91" fmla="*/ 431 h 719"/>
              <a:gd name="T92" fmla="*/ 537 w 720"/>
              <a:gd name="T93" fmla="*/ 367 h 719"/>
              <a:gd name="T94" fmla="*/ 601 w 720"/>
              <a:gd name="T95" fmla="*/ 321 h 719"/>
              <a:gd name="T96" fmla="*/ 653 w 720"/>
              <a:gd name="T97" fmla="*/ 295 h 719"/>
              <a:gd name="T98" fmla="*/ 696 w 720"/>
              <a:gd name="T99" fmla="*/ 233 h 719"/>
              <a:gd name="T100" fmla="*/ 718 w 720"/>
              <a:gd name="T101" fmla="*/ 141 h 719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20" h="719">
                <a:moveTo>
                  <a:pt x="645" y="270"/>
                </a:moveTo>
                <a:lnTo>
                  <a:pt x="640" y="276"/>
                </a:lnTo>
                <a:lnTo>
                  <a:pt x="633" y="280"/>
                </a:lnTo>
                <a:lnTo>
                  <a:pt x="627" y="284"/>
                </a:lnTo>
                <a:lnTo>
                  <a:pt x="620" y="289"/>
                </a:lnTo>
                <a:lnTo>
                  <a:pt x="614" y="291"/>
                </a:lnTo>
                <a:lnTo>
                  <a:pt x="606" y="295"/>
                </a:lnTo>
                <a:lnTo>
                  <a:pt x="599" y="296"/>
                </a:lnTo>
                <a:lnTo>
                  <a:pt x="590" y="298"/>
                </a:lnTo>
                <a:lnTo>
                  <a:pt x="600" y="278"/>
                </a:lnTo>
                <a:lnTo>
                  <a:pt x="609" y="257"/>
                </a:lnTo>
                <a:lnTo>
                  <a:pt x="618" y="233"/>
                </a:lnTo>
                <a:lnTo>
                  <a:pt x="625" y="207"/>
                </a:lnTo>
                <a:lnTo>
                  <a:pt x="631" y="177"/>
                </a:lnTo>
                <a:lnTo>
                  <a:pt x="636" y="145"/>
                </a:lnTo>
                <a:lnTo>
                  <a:pt x="639" y="110"/>
                </a:lnTo>
                <a:lnTo>
                  <a:pt x="643" y="72"/>
                </a:lnTo>
                <a:lnTo>
                  <a:pt x="695" y="72"/>
                </a:lnTo>
                <a:lnTo>
                  <a:pt x="695" y="90"/>
                </a:lnTo>
                <a:lnTo>
                  <a:pt x="695" y="114"/>
                </a:lnTo>
                <a:lnTo>
                  <a:pt x="694" y="140"/>
                </a:lnTo>
                <a:lnTo>
                  <a:pt x="690" y="167"/>
                </a:lnTo>
                <a:lnTo>
                  <a:pt x="687" y="182"/>
                </a:lnTo>
                <a:lnTo>
                  <a:pt x="684" y="196"/>
                </a:lnTo>
                <a:lnTo>
                  <a:pt x="680" y="209"/>
                </a:lnTo>
                <a:lnTo>
                  <a:pt x="675" y="223"/>
                </a:lnTo>
                <a:lnTo>
                  <a:pt x="669" y="236"/>
                </a:lnTo>
                <a:lnTo>
                  <a:pt x="662" y="248"/>
                </a:lnTo>
                <a:lnTo>
                  <a:pt x="655" y="259"/>
                </a:lnTo>
                <a:lnTo>
                  <a:pt x="645" y="270"/>
                </a:lnTo>
                <a:lnTo>
                  <a:pt x="645" y="270"/>
                </a:lnTo>
                <a:close/>
                <a:moveTo>
                  <a:pt x="460" y="160"/>
                </a:moveTo>
                <a:lnTo>
                  <a:pt x="402" y="205"/>
                </a:lnTo>
                <a:lnTo>
                  <a:pt x="425" y="273"/>
                </a:lnTo>
                <a:lnTo>
                  <a:pt x="425" y="278"/>
                </a:lnTo>
                <a:lnTo>
                  <a:pt x="424" y="280"/>
                </a:lnTo>
                <a:lnTo>
                  <a:pt x="421" y="282"/>
                </a:lnTo>
                <a:lnTo>
                  <a:pt x="420" y="282"/>
                </a:lnTo>
                <a:lnTo>
                  <a:pt x="418" y="282"/>
                </a:lnTo>
                <a:lnTo>
                  <a:pt x="416" y="280"/>
                </a:lnTo>
                <a:lnTo>
                  <a:pt x="360" y="235"/>
                </a:lnTo>
                <a:lnTo>
                  <a:pt x="304" y="280"/>
                </a:lnTo>
                <a:lnTo>
                  <a:pt x="303" y="282"/>
                </a:lnTo>
                <a:lnTo>
                  <a:pt x="300" y="282"/>
                </a:lnTo>
                <a:lnTo>
                  <a:pt x="298" y="282"/>
                </a:lnTo>
                <a:lnTo>
                  <a:pt x="297" y="280"/>
                </a:lnTo>
                <a:lnTo>
                  <a:pt x="294" y="278"/>
                </a:lnTo>
                <a:lnTo>
                  <a:pt x="294" y="273"/>
                </a:lnTo>
                <a:lnTo>
                  <a:pt x="317" y="205"/>
                </a:lnTo>
                <a:lnTo>
                  <a:pt x="261" y="160"/>
                </a:lnTo>
                <a:lnTo>
                  <a:pt x="259" y="158"/>
                </a:lnTo>
                <a:lnTo>
                  <a:pt x="259" y="154"/>
                </a:lnTo>
                <a:lnTo>
                  <a:pt x="261" y="151"/>
                </a:lnTo>
                <a:lnTo>
                  <a:pt x="264" y="150"/>
                </a:lnTo>
                <a:lnTo>
                  <a:pt x="332" y="150"/>
                </a:lnTo>
                <a:lnTo>
                  <a:pt x="354" y="101"/>
                </a:lnTo>
                <a:lnTo>
                  <a:pt x="356" y="97"/>
                </a:lnTo>
                <a:lnTo>
                  <a:pt x="358" y="97"/>
                </a:lnTo>
                <a:lnTo>
                  <a:pt x="362" y="97"/>
                </a:lnTo>
                <a:lnTo>
                  <a:pt x="364" y="101"/>
                </a:lnTo>
                <a:lnTo>
                  <a:pt x="388" y="150"/>
                </a:lnTo>
                <a:lnTo>
                  <a:pt x="456" y="150"/>
                </a:lnTo>
                <a:lnTo>
                  <a:pt x="460" y="151"/>
                </a:lnTo>
                <a:lnTo>
                  <a:pt x="462" y="154"/>
                </a:lnTo>
                <a:lnTo>
                  <a:pt x="462" y="158"/>
                </a:lnTo>
                <a:lnTo>
                  <a:pt x="460" y="160"/>
                </a:lnTo>
                <a:close/>
                <a:moveTo>
                  <a:pt x="72" y="270"/>
                </a:moveTo>
                <a:lnTo>
                  <a:pt x="63" y="260"/>
                </a:lnTo>
                <a:lnTo>
                  <a:pt x="55" y="248"/>
                </a:lnTo>
                <a:lnTo>
                  <a:pt x="49" y="236"/>
                </a:lnTo>
                <a:lnTo>
                  <a:pt x="43" y="225"/>
                </a:lnTo>
                <a:lnTo>
                  <a:pt x="38" y="211"/>
                </a:lnTo>
                <a:lnTo>
                  <a:pt x="35" y="198"/>
                </a:lnTo>
                <a:lnTo>
                  <a:pt x="31" y="184"/>
                </a:lnTo>
                <a:lnTo>
                  <a:pt x="29" y="170"/>
                </a:lnTo>
                <a:lnTo>
                  <a:pt x="27" y="142"/>
                </a:lnTo>
                <a:lnTo>
                  <a:pt x="24" y="116"/>
                </a:lnTo>
                <a:lnTo>
                  <a:pt x="24" y="9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78" y="72"/>
                </a:lnTo>
                <a:lnTo>
                  <a:pt x="80" y="110"/>
                </a:lnTo>
                <a:lnTo>
                  <a:pt x="85" y="145"/>
                </a:lnTo>
                <a:lnTo>
                  <a:pt x="90" y="177"/>
                </a:lnTo>
                <a:lnTo>
                  <a:pt x="96" y="207"/>
                </a:lnTo>
                <a:lnTo>
                  <a:pt x="103" y="233"/>
                </a:lnTo>
                <a:lnTo>
                  <a:pt x="111" y="257"/>
                </a:lnTo>
                <a:lnTo>
                  <a:pt x="119" y="278"/>
                </a:lnTo>
                <a:lnTo>
                  <a:pt x="129" y="298"/>
                </a:lnTo>
                <a:lnTo>
                  <a:pt x="121" y="296"/>
                </a:lnTo>
                <a:lnTo>
                  <a:pt x="112" y="295"/>
                </a:lnTo>
                <a:lnTo>
                  <a:pt x="105" y="291"/>
                </a:lnTo>
                <a:lnTo>
                  <a:pt x="98" y="289"/>
                </a:lnTo>
                <a:lnTo>
                  <a:pt x="91" y="284"/>
                </a:lnTo>
                <a:lnTo>
                  <a:pt x="84" y="280"/>
                </a:lnTo>
                <a:lnTo>
                  <a:pt x="78" y="276"/>
                </a:lnTo>
                <a:lnTo>
                  <a:pt x="72" y="270"/>
                </a:lnTo>
                <a:lnTo>
                  <a:pt x="72" y="270"/>
                </a:lnTo>
                <a:close/>
                <a:moveTo>
                  <a:pt x="719" y="69"/>
                </a:moveTo>
                <a:lnTo>
                  <a:pt x="719" y="64"/>
                </a:lnTo>
                <a:lnTo>
                  <a:pt x="719" y="60"/>
                </a:lnTo>
                <a:lnTo>
                  <a:pt x="719" y="56"/>
                </a:lnTo>
                <a:lnTo>
                  <a:pt x="715" y="52"/>
                </a:lnTo>
                <a:lnTo>
                  <a:pt x="712" y="50"/>
                </a:lnTo>
                <a:lnTo>
                  <a:pt x="707" y="48"/>
                </a:lnTo>
                <a:lnTo>
                  <a:pt x="643" y="48"/>
                </a:lnTo>
                <a:lnTo>
                  <a:pt x="644" y="39"/>
                </a:lnTo>
                <a:lnTo>
                  <a:pt x="644" y="31"/>
                </a:lnTo>
                <a:lnTo>
                  <a:pt x="644" y="21"/>
                </a:lnTo>
                <a:lnTo>
                  <a:pt x="644" y="13"/>
                </a:lnTo>
                <a:lnTo>
                  <a:pt x="643" y="8"/>
                </a:lnTo>
                <a:lnTo>
                  <a:pt x="640" y="3"/>
                </a:lnTo>
                <a:lnTo>
                  <a:pt x="637" y="1"/>
                </a:lnTo>
                <a:lnTo>
                  <a:pt x="632" y="0"/>
                </a:lnTo>
                <a:lnTo>
                  <a:pt x="88" y="0"/>
                </a:lnTo>
                <a:lnTo>
                  <a:pt x="84" y="1"/>
                </a:lnTo>
                <a:lnTo>
                  <a:pt x="80" y="3"/>
                </a:lnTo>
                <a:lnTo>
                  <a:pt x="78" y="8"/>
                </a:lnTo>
                <a:lnTo>
                  <a:pt x="77" y="13"/>
                </a:lnTo>
                <a:lnTo>
                  <a:pt x="77" y="21"/>
                </a:lnTo>
                <a:lnTo>
                  <a:pt x="77" y="31"/>
                </a:lnTo>
                <a:lnTo>
                  <a:pt x="77" y="39"/>
                </a:lnTo>
                <a:lnTo>
                  <a:pt x="77" y="48"/>
                </a:lnTo>
                <a:lnTo>
                  <a:pt x="12" y="48"/>
                </a:lnTo>
                <a:lnTo>
                  <a:pt x="8" y="50"/>
                </a:lnTo>
                <a:lnTo>
                  <a:pt x="4" y="52"/>
                </a:lnTo>
                <a:lnTo>
                  <a:pt x="2" y="56"/>
                </a:lnTo>
                <a:lnTo>
                  <a:pt x="0" y="60"/>
                </a:lnTo>
                <a:lnTo>
                  <a:pt x="0" y="66"/>
                </a:lnTo>
                <a:lnTo>
                  <a:pt x="0" y="72"/>
                </a:lnTo>
                <a:lnTo>
                  <a:pt x="0" y="94"/>
                </a:lnTo>
                <a:lnTo>
                  <a:pt x="0" y="119"/>
                </a:lnTo>
                <a:lnTo>
                  <a:pt x="3" y="147"/>
                </a:lnTo>
                <a:lnTo>
                  <a:pt x="6" y="177"/>
                </a:lnTo>
                <a:lnTo>
                  <a:pt x="9" y="192"/>
                </a:lnTo>
                <a:lnTo>
                  <a:pt x="12" y="207"/>
                </a:lnTo>
                <a:lnTo>
                  <a:pt x="17" y="222"/>
                </a:lnTo>
                <a:lnTo>
                  <a:pt x="22" y="236"/>
                </a:lnTo>
                <a:lnTo>
                  <a:pt x="29" y="250"/>
                </a:lnTo>
                <a:lnTo>
                  <a:pt x="36" y="263"/>
                </a:lnTo>
                <a:lnTo>
                  <a:pt x="44" y="276"/>
                </a:lnTo>
                <a:lnTo>
                  <a:pt x="55" y="286"/>
                </a:lnTo>
                <a:lnTo>
                  <a:pt x="63" y="295"/>
                </a:lnTo>
                <a:lnTo>
                  <a:pt x="73" y="302"/>
                </a:lnTo>
                <a:lnTo>
                  <a:pt x="84" y="308"/>
                </a:lnTo>
                <a:lnTo>
                  <a:pt x="94" y="314"/>
                </a:lnTo>
                <a:lnTo>
                  <a:pt x="106" y="317"/>
                </a:lnTo>
                <a:lnTo>
                  <a:pt x="118" y="321"/>
                </a:lnTo>
                <a:lnTo>
                  <a:pt x="130" y="322"/>
                </a:lnTo>
                <a:lnTo>
                  <a:pt x="143" y="323"/>
                </a:lnTo>
                <a:lnTo>
                  <a:pt x="156" y="340"/>
                </a:lnTo>
                <a:lnTo>
                  <a:pt x="169" y="355"/>
                </a:lnTo>
                <a:lnTo>
                  <a:pt x="182" y="368"/>
                </a:lnTo>
                <a:lnTo>
                  <a:pt x="195" y="379"/>
                </a:lnTo>
                <a:lnTo>
                  <a:pt x="222" y="398"/>
                </a:lnTo>
                <a:lnTo>
                  <a:pt x="248" y="414"/>
                </a:lnTo>
                <a:lnTo>
                  <a:pt x="262" y="423"/>
                </a:lnTo>
                <a:lnTo>
                  <a:pt x="276" y="433"/>
                </a:lnTo>
                <a:lnTo>
                  <a:pt x="288" y="441"/>
                </a:lnTo>
                <a:lnTo>
                  <a:pt x="298" y="452"/>
                </a:lnTo>
                <a:lnTo>
                  <a:pt x="303" y="456"/>
                </a:lnTo>
                <a:lnTo>
                  <a:pt x="306" y="462"/>
                </a:lnTo>
                <a:lnTo>
                  <a:pt x="310" y="470"/>
                </a:lnTo>
                <a:lnTo>
                  <a:pt x="312" y="476"/>
                </a:lnTo>
                <a:lnTo>
                  <a:pt x="314" y="484"/>
                </a:lnTo>
                <a:lnTo>
                  <a:pt x="316" y="492"/>
                </a:lnTo>
                <a:lnTo>
                  <a:pt x="317" y="500"/>
                </a:lnTo>
                <a:lnTo>
                  <a:pt x="317" y="510"/>
                </a:lnTo>
                <a:lnTo>
                  <a:pt x="316" y="529"/>
                </a:lnTo>
                <a:lnTo>
                  <a:pt x="314" y="546"/>
                </a:lnTo>
                <a:lnTo>
                  <a:pt x="312" y="561"/>
                </a:lnTo>
                <a:lnTo>
                  <a:pt x="308" y="574"/>
                </a:lnTo>
                <a:lnTo>
                  <a:pt x="305" y="586"/>
                </a:lnTo>
                <a:lnTo>
                  <a:pt x="299" y="596"/>
                </a:lnTo>
                <a:lnTo>
                  <a:pt x="293" y="605"/>
                </a:lnTo>
                <a:lnTo>
                  <a:pt x="287" y="612"/>
                </a:lnTo>
                <a:lnTo>
                  <a:pt x="279" y="618"/>
                </a:lnTo>
                <a:lnTo>
                  <a:pt x="270" y="623"/>
                </a:lnTo>
                <a:lnTo>
                  <a:pt x="262" y="628"/>
                </a:lnTo>
                <a:lnTo>
                  <a:pt x="251" y="630"/>
                </a:lnTo>
                <a:lnTo>
                  <a:pt x="241" y="633"/>
                </a:lnTo>
                <a:lnTo>
                  <a:pt x="230" y="634"/>
                </a:lnTo>
                <a:lnTo>
                  <a:pt x="217" y="635"/>
                </a:lnTo>
                <a:lnTo>
                  <a:pt x="204" y="635"/>
                </a:lnTo>
                <a:lnTo>
                  <a:pt x="199" y="636"/>
                </a:lnTo>
                <a:lnTo>
                  <a:pt x="195" y="638"/>
                </a:lnTo>
                <a:lnTo>
                  <a:pt x="193" y="642"/>
                </a:lnTo>
                <a:lnTo>
                  <a:pt x="192" y="647"/>
                </a:lnTo>
                <a:lnTo>
                  <a:pt x="192" y="707"/>
                </a:lnTo>
                <a:lnTo>
                  <a:pt x="193" y="711"/>
                </a:lnTo>
                <a:lnTo>
                  <a:pt x="195" y="716"/>
                </a:lnTo>
                <a:lnTo>
                  <a:pt x="199" y="718"/>
                </a:lnTo>
                <a:lnTo>
                  <a:pt x="204" y="719"/>
                </a:lnTo>
                <a:lnTo>
                  <a:pt x="515" y="719"/>
                </a:lnTo>
                <a:lnTo>
                  <a:pt x="520" y="718"/>
                </a:lnTo>
                <a:lnTo>
                  <a:pt x="524" y="716"/>
                </a:lnTo>
                <a:lnTo>
                  <a:pt x="526" y="711"/>
                </a:lnTo>
                <a:lnTo>
                  <a:pt x="527" y="707"/>
                </a:lnTo>
                <a:lnTo>
                  <a:pt x="527" y="647"/>
                </a:lnTo>
                <a:lnTo>
                  <a:pt x="526" y="642"/>
                </a:lnTo>
                <a:lnTo>
                  <a:pt x="524" y="638"/>
                </a:lnTo>
                <a:lnTo>
                  <a:pt x="520" y="636"/>
                </a:lnTo>
                <a:lnTo>
                  <a:pt x="515" y="635"/>
                </a:lnTo>
                <a:lnTo>
                  <a:pt x="501" y="635"/>
                </a:lnTo>
                <a:lnTo>
                  <a:pt x="488" y="634"/>
                </a:lnTo>
                <a:lnTo>
                  <a:pt x="476" y="631"/>
                </a:lnTo>
                <a:lnTo>
                  <a:pt x="464" y="628"/>
                </a:lnTo>
                <a:lnTo>
                  <a:pt x="455" y="623"/>
                </a:lnTo>
                <a:lnTo>
                  <a:pt x="445" y="618"/>
                </a:lnTo>
                <a:lnTo>
                  <a:pt x="437" y="612"/>
                </a:lnTo>
                <a:lnTo>
                  <a:pt x="429" y="605"/>
                </a:lnTo>
                <a:lnTo>
                  <a:pt x="423" y="597"/>
                </a:lnTo>
                <a:lnTo>
                  <a:pt x="417" y="587"/>
                </a:lnTo>
                <a:lnTo>
                  <a:pt x="412" y="577"/>
                </a:lnTo>
                <a:lnTo>
                  <a:pt x="408" y="566"/>
                </a:lnTo>
                <a:lnTo>
                  <a:pt x="405" y="554"/>
                </a:lnTo>
                <a:lnTo>
                  <a:pt x="402" y="541"/>
                </a:lnTo>
                <a:lnTo>
                  <a:pt x="401" y="525"/>
                </a:lnTo>
                <a:lnTo>
                  <a:pt x="401" y="511"/>
                </a:lnTo>
                <a:lnTo>
                  <a:pt x="401" y="500"/>
                </a:lnTo>
                <a:lnTo>
                  <a:pt x="402" y="492"/>
                </a:lnTo>
                <a:lnTo>
                  <a:pt x="404" y="484"/>
                </a:lnTo>
                <a:lnTo>
                  <a:pt x="406" y="476"/>
                </a:lnTo>
                <a:lnTo>
                  <a:pt x="410" y="470"/>
                </a:lnTo>
                <a:lnTo>
                  <a:pt x="412" y="462"/>
                </a:lnTo>
                <a:lnTo>
                  <a:pt x="417" y="456"/>
                </a:lnTo>
                <a:lnTo>
                  <a:pt x="420" y="451"/>
                </a:lnTo>
                <a:lnTo>
                  <a:pt x="431" y="441"/>
                </a:lnTo>
                <a:lnTo>
                  <a:pt x="443" y="431"/>
                </a:lnTo>
                <a:lnTo>
                  <a:pt x="456" y="423"/>
                </a:lnTo>
                <a:lnTo>
                  <a:pt x="471" y="414"/>
                </a:lnTo>
                <a:lnTo>
                  <a:pt x="498" y="398"/>
                </a:lnTo>
                <a:lnTo>
                  <a:pt x="524" y="379"/>
                </a:lnTo>
                <a:lnTo>
                  <a:pt x="537" y="367"/>
                </a:lnTo>
                <a:lnTo>
                  <a:pt x="550" y="354"/>
                </a:lnTo>
                <a:lnTo>
                  <a:pt x="563" y="340"/>
                </a:lnTo>
                <a:lnTo>
                  <a:pt x="575" y="323"/>
                </a:lnTo>
                <a:lnTo>
                  <a:pt x="588" y="322"/>
                </a:lnTo>
                <a:lnTo>
                  <a:pt x="601" y="321"/>
                </a:lnTo>
                <a:lnTo>
                  <a:pt x="612" y="317"/>
                </a:lnTo>
                <a:lnTo>
                  <a:pt x="624" y="314"/>
                </a:lnTo>
                <a:lnTo>
                  <a:pt x="634" y="308"/>
                </a:lnTo>
                <a:lnTo>
                  <a:pt x="644" y="302"/>
                </a:lnTo>
                <a:lnTo>
                  <a:pt x="653" y="295"/>
                </a:lnTo>
                <a:lnTo>
                  <a:pt x="663" y="286"/>
                </a:lnTo>
                <a:lnTo>
                  <a:pt x="672" y="274"/>
                </a:lnTo>
                <a:lnTo>
                  <a:pt x="682" y="261"/>
                </a:lnTo>
                <a:lnTo>
                  <a:pt x="690" y="248"/>
                </a:lnTo>
                <a:lnTo>
                  <a:pt x="696" y="233"/>
                </a:lnTo>
                <a:lnTo>
                  <a:pt x="702" y="219"/>
                </a:lnTo>
                <a:lnTo>
                  <a:pt x="707" y="203"/>
                </a:lnTo>
                <a:lnTo>
                  <a:pt x="711" y="188"/>
                </a:lnTo>
                <a:lnTo>
                  <a:pt x="713" y="171"/>
                </a:lnTo>
                <a:lnTo>
                  <a:pt x="718" y="141"/>
                </a:lnTo>
                <a:lnTo>
                  <a:pt x="719" y="113"/>
                </a:lnTo>
                <a:lnTo>
                  <a:pt x="720" y="88"/>
                </a:lnTo>
                <a:lnTo>
                  <a:pt x="719" y="69"/>
                </a:lnTo>
                <a:close/>
              </a:path>
            </a:pathLst>
          </a:custGeom>
          <a:solidFill>
            <a:srgbClr val="fd03f1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en-US">
              <a:latin typeface="함초롬돋움"/>
            </a:endParaRPr>
          </a:p>
        </p:txBody>
      </p:sp>
      <p:grpSp>
        <p:nvGrpSpPr>
          <p:cNvPr id="47" name="Group 46"/>
          <p:cNvGrpSpPr/>
          <p:nvPr/>
        </p:nvGrpSpPr>
        <p:grpSpPr>
          <a:xfrm rot="0">
            <a:off x="5116725" y="2827719"/>
            <a:ext cx="318993" cy="382369"/>
            <a:chOff x="342900" y="1943100"/>
            <a:chExt cx="239713" cy="287338"/>
          </a:xfrm>
          <a:solidFill>
            <a:srgbClr val="fd03f1"/>
          </a:solidFill>
        </p:grpSpPr>
        <p:sp>
          <p:nvSpPr>
            <p:cNvPr id="48" name="Freeform 1033"/>
            <p:cNvSpPr>
              <a:spLocks noEditPoints="1"/>
            </p:cNvSpPr>
            <p:nvPr/>
          </p:nvSpPr>
          <p:spPr>
            <a:xfrm>
              <a:off x="342900" y="1943100"/>
              <a:ext cx="200025" cy="258763"/>
            </a:xfrm>
            <a:custGeom>
              <a:avLst/>
              <a:gdLst>
                <a:gd name="T0" fmla="*/ 350 w 506"/>
                <a:gd name="T1" fmla="*/ 12 h 651"/>
                <a:gd name="T2" fmla="*/ 494 w 506"/>
                <a:gd name="T3" fmla="*/ 156 h 651"/>
                <a:gd name="T4" fmla="*/ 350 w 506"/>
                <a:gd name="T5" fmla="*/ 156 h 651"/>
                <a:gd name="T6" fmla="*/ 350 w 506"/>
                <a:gd name="T7" fmla="*/ 12 h 651"/>
                <a:gd name="T8" fmla="*/ 314 w 506"/>
                <a:gd name="T9" fmla="*/ 509 h 651"/>
                <a:gd name="T10" fmla="*/ 309 w 506"/>
                <a:gd name="T11" fmla="*/ 499 h 651"/>
                <a:gd name="T12" fmla="*/ 306 w 506"/>
                <a:gd name="T13" fmla="*/ 489 h 651"/>
                <a:gd name="T14" fmla="*/ 303 w 506"/>
                <a:gd name="T15" fmla="*/ 477 h 651"/>
                <a:gd name="T16" fmla="*/ 302 w 506"/>
                <a:gd name="T17" fmla="*/ 466 h 651"/>
                <a:gd name="T18" fmla="*/ 302 w 506"/>
                <a:gd name="T19" fmla="*/ 455 h 651"/>
                <a:gd name="T20" fmla="*/ 303 w 506"/>
                <a:gd name="T21" fmla="*/ 444 h 651"/>
                <a:gd name="T22" fmla="*/ 306 w 506"/>
                <a:gd name="T23" fmla="*/ 433 h 651"/>
                <a:gd name="T24" fmla="*/ 309 w 506"/>
                <a:gd name="T25" fmla="*/ 422 h 651"/>
                <a:gd name="T26" fmla="*/ 306 w 506"/>
                <a:gd name="T27" fmla="*/ 412 h 651"/>
                <a:gd name="T28" fmla="*/ 303 w 506"/>
                <a:gd name="T29" fmla="*/ 401 h 651"/>
                <a:gd name="T30" fmla="*/ 302 w 506"/>
                <a:gd name="T31" fmla="*/ 390 h 651"/>
                <a:gd name="T32" fmla="*/ 302 w 506"/>
                <a:gd name="T33" fmla="*/ 378 h 651"/>
                <a:gd name="T34" fmla="*/ 303 w 506"/>
                <a:gd name="T35" fmla="*/ 368 h 651"/>
                <a:gd name="T36" fmla="*/ 306 w 506"/>
                <a:gd name="T37" fmla="*/ 357 h 651"/>
                <a:gd name="T38" fmla="*/ 309 w 506"/>
                <a:gd name="T39" fmla="*/ 346 h 651"/>
                <a:gd name="T40" fmla="*/ 314 w 506"/>
                <a:gd name="T41" fmla="*/ 336 h 651"/>
                <a:gd name="T42" fmla="*/ 321 w 506"/>
                <a:gd name="T43" fmla="*/ 326 h 651"/>
                <a:gd name="T44" fmla="*/ 328 w 506"/>
                <a:gd name="T45" fmla="*/ 318 h 651"/>
                <a:gd name="T46" fmla="*/ 336 w 506"/>
                <a:gd name="T47" fmla="*/ 310 h 651"/>
                <a:gd name="T48" fmla="*/ 345 w 506"/>
                <a:gd name="T49" fmla="*/ 304 h 651"/>
                <a:gd name="T50" fmla="*/ 355 w 506"/>
                <a:gd name="T51" fmla="*/ 299 h 651"/>
                <a:gd name="T52" fmla="*/ 365 w 506"/>
                <a:gd name="T53" fmla="*/ 294 h 651"/>
                <a:gd name="T54" fmla="*/ 375 w 506"/>
                <a:gd name="T55" fmla="*/ 291 h 651"/>
                <a:gd name="T56" fmla="*/ 386 w 506"/>
                <a:gd name="T57" fmla="*/ 289 h 651"/>
                <a:gd name="T58" fmla="*/ 393 w 506"/>
                <a:gd name="T59" fmla="*/ 281 h 651"/>
                <a:gd name="T60" fmla="*/ 402 w 506"/>
                <a:gd name="T61" fmla="*/ 272 h 651"/>
                <a:gd name="T62" fmla="*/ 411 w 506"/>
                <a:gd name="T63" fmla="*/ 265 h 651"/>
                <a:gd name="T64" fmla="*/ 421 w 506"/>
                <a:gd name="T65" fmla="*/ 260 h 651"/>
                <a:gd name="T66" fmla="*/ 431 w 506"/>
                <a:gd name="T67" fmla="*/ 255 h 651"/>
                <a:gd name="T68" fmla="*/ 441 w 506"/>
                <a:gd name="T69" fmla="*/ 252 h 651"/>
                <a:gd name="T70" fmla="*/ 453 w 506"/>
                <a:gd name="T71" fmla="*/ 250 h 651"/>
                <a:gd name="T72" fmla="*/ 464 w 506"/>
                <a:gd name="T73" fmla="*/ 249 h 651"/>
                <a:gd name="T74" fmla="*/ 475 w 506"/>
                <a:gd name="T75" fmla="*/ 250 h 651"/>
                <a:gd name="T76" fmla="*/ 486 w 506"/>
                <a:gd name="T77" fmla="*/ 252 h 651"/>
                <a:gd name="T78" fmla="*/ 496 w 506"/>
                <a:gd name="T79" fmla="*/ 255 h 651"/>
                <a:gd name="T80" fmla="*/ 506 w 506"/>
                <a:gd name="T81" fmla="*/ 259 h 651"/>
                <a:gd name="T82" fmla="*/ 506 w 506"/>
                <a:gd name="T83" fmla="*/ 156 h 651"/>
                <a:gd name="T84" fmla="*/ 506 w 506"/>
                <a:gd name="T85" fmla="*/ 152 h 651"/>
                <a:gd name="T86" fmla="*/ 503 w 506"/>
                <a:gd name="T87" fmla="*/ 148 h 651"/>
                <a:gd name="T88" fmla="*/ 358 w 506"/>
                <a:gd name="T89" fmla="*/ 3 h 651"/>
                <a:gd name="T90" fmla="*/ 354 w 506"/>
                <a:gd name="T91" fmla="*/ 1 h 651"/>
                <a:gd name="T92" fmla="*/ 350 w 506"/>
                <a:gd name="T93" fmla="*/ 0 h 651"/>
                <a:gd name="T94" fmla="*/ 12 w 506"/>
                <a:gd name="T95" fmla="*/ 0 h 651"/>
                <a:gd name="T96" fmla="*/ 8 w 506"/>
                <a:gd name="T97" fmla="*/ 1 h 651"/>
                <a:gd name="T98" fmla="*/ 4 w 506"/>
                <a:gd name="T99" fmla="*/ 4 h 651"/>
                <a:gd name="T100" fmla="*/ 1 w 506"/>
                <a:gd name="T101" fmla="*/ 7 h 651"/>
                <a:gd name="T102" fmla="*/ 0 w 506"/>
                <a:gd name="T103" fmla="*/ 12 h 651"/>
                <a:gd name="T104" fmla="*/ 0 w 506"/>
                <a:gd name="T105" fmla="*/ 638 h 651"/>
                <a:gd name="T106" fmla="*/ 1 w 506"/>
                <a:gd name="T107" fmla="*/ 644 h 651"/>
                <a:gd name="T108" fmla="*/ 4 w 506"/>
                <a:gd name="T109" fmla="*/ 647 h 651"/>
                <a:gd name="T110" fmla="*/ 8 w 506"/>
                <a:gd name="T111" fmla="*/ 650 h 651"/>
                <a:gd name="T112" fmla="*/ 12 w 506"/>
                <a:gd name="T113" fmla="*/ 651 h 651"/>
                <a:gd name="T114" fmla="*/ 337 w 506"/>
                <a:gd name="T115" fmla="*/ 651 h 651"/>
                <a:gd name="T116" fmla="*/ 337 w 506"/>
                <a:gd name="T117" fmla="*/ 535 h 651"/>
                <a:gd name="T118" fmla="*/ 331 w 506"/>
                <a:gd name="T119" fmla="*/ 530 h 651"/>
                <a:gd name="T120" fmla="*/ 325 w 506"/>
                <a:gd name="T121" fmla="*/ 523 h 651"/>
                <a:gd name="T122" fmla="*/ 319 w 506"/>
                <a:gd name="T123" fmla="*/ 517 h 651"/>
                <a:gd name="T124" fmla="*/ 314 w 506"/>
                <a:gd name="T125" fmla="*/ 509 h 651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06" h="651">
                  <a:moveTo>
                    <a:pt x="350" y="12"/>
                  </a:moveTo>
                  <a:lnTo>
                    <a:pt x="494" y="156"/>
                  </a:lnTo>
                  <a:lnTo>
                    <a:pt x="350" y="156"/>
                  </a:lnTo>
                  <a:lnTo>
                    <a:pt x="350" y="12"/>
                  </a:lnTo>
                  <a:close/>
                  <a:moveTo>
                    <a:pt x="314" y="509"/>
                  </a:moveTo>
                  <a:lnTo>
                    <a:pt x="309" y="499"/>
                  </a:lnTo>
                  <a:lnTo>
                    <a:pt x="306" y="489"/>
                  </a:lnTo>
                  <a:lnTo>
                    <a:pt x="303" y="477"/>
                  </a:lnTo>
                  <a:lnTo>
                    <a:pt x="302" y="466"/>
                  </a:lnTo>
                  <a:lnTo>
                    <a:pt x="302" y="455"/>
                  </a:lnTo>
                  <a:lnTo>
                    <a:pt x="303" y="444"/>
                  </a:lnTo>
                  <a:lnTo>
                    <a:pt x="306" y="433"/>
                  </a:lnTo>
                  <a:lnTo>
                    <a:pt x="309" y="422"/>
                  </a:lnTo>
                  <a:lnTo>
                    <a:pt x="306" y="412"/>
                  </a:lnTo>
                  <a:lnTo>
                    <a:pt x="303" y="401"/>
                  </a:lnTo>
                  <a:lnTo>
                    <a:pt x="302" y="390"/>
                  </a:lnTo>
                  <a:lnTo>
                    <a:pt x="302" y="378"/>
                  </a:lnTo>
                  <a:lnTo>
                    <a:pt x="303" y="368"/>
                  </a:lnTo>
                  <a:lnTo>
                    <a:pt x="306" y="357"/>
                  </a:lnTo>
                  <a:lnTo>
                    <a:pt x="309" y="346"/>
                  </a:lnTo>
                  <a:lnTo>
                    <a:pt x="314" y="336"/>
                  </a:lnTo>
                  <a:lnTo>
                    <a:pt x="321" y="326"/>
                  </a:lnTo>
                  <a:lnTo>
                    <a:pt x="328" y="318"/>
                  </a:lnTo>
                  <a:lnTo>
                    <a:pt x="336" y="310"/>
                  </a:lnTo>
                  <a:lnTo>
                    <a:pt x="345" y="304"/>
                  </a:lnTo>
                  <a:lnTo>
                    <a:pt x="355" y="299"/>
                  </a:lnTo>
                  <a:lnTo>
                    <a:pt x="365" y="294"/>
                  </a:lnTo>
                  <a:lnTo>
                    <a:pt x="375" y="291"/>
                  </a:lnTo>
                  <a:lnTo>
                    <a:pt x="386" y="289"/>
                  </a:lnTo>
                  <a:lnTo>
                    <a:pt x="393" y="281"/>
                  </a:lnTo>
                  <a:lnTo>
                    <a:pt x="402" y="272"/>
                  </a:lnTo>
                  <a:lnTo>
                    <a:pt x="411" y="265"/>
                  </a:lnTo>
                  <a:lnTo>
                    <a:pt x="421" y="260"/>
                  </a:lnTo>
                  <a:lnTo>
                    <a:pt x="431" y="255"/>
                  </a:lnTo>
                  <a:lnTo>
                    <a:pt x="441" y="252"/>
                  </a:lnTo>
                  <a:lnTo>
                    <a:pt x="453" y="250"/>
                  </a:lnTo>
                  <a:lnTo>
                    <a:pt x="464" y="249"/>
                  </a:lnTo>
                  <a:lnTo>
                    <a:pt x="475" y="250"/>
                  </a:lnTo>
                  <a:lnTo>
                    <a:pt x="486" y="252"/>
                  </a:lnTo>
                  <a:lnTo>
                    <a:pt x="496" y="255"/>
                  </a:lnTo>
                  <a:lnTo>
                    <a:pt x="506" y="259"/>
                  </a:lnTo>
                  <a:lnTo>
                    <a:pt x="506" y="156"/>
                  </a:lnTo>
                  <a:lnTo>
                    <a:pt x="506" y="152"/>
                  </a:lnTo>
                  <a:lnTo>
                    <a:pt x="503" y="148"/>
                  </a:lnTo>
                  <a:lnTo>
                    <a:pt x="358" y="3"/>
                  </a:lnTo>
                  <a:lnTo>
                    <a:pt x="354" y="1"/>
                  </a:lnTo>
                  <a:lnTo>
                    <a:pt x="350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638"/>
                  </a:lnTo>
                  <a:lnTo>
                    <a:pt x="1" y="644"/>
                  </a:lnTo>
                  <a:lnTo>
                    <a:pt x="4" y="647"/>
                  </a:lnTo>
                  <a:lnTo>
                    <a:pt x="8" y="650"/>
                  </a:lnTo>
                  <a:lnTo>
                    <a:pt x="12" y="651"/>
                  </a:lnTo>
                  <a:lnTo>
                    <a:pt x="337" y="651"/>
                  </a:lnTo>
                  <a:lnTo>
                    <a:pt x="337" y="535"/>
                  </a:lnTo>
                  <a:lnTo>
                    <a:pt x="331" y="530"/>
                  </a:lnTo>
                  <a:lnTo>
                    <a:pt x="325" y="523"/>
                  </a:lnTo>
                  <a:lnTo>
                    <a:pt x="319" y="517"/>
                  </a:lnTo>
                  <a:lnTo>
                    <a:pt x="314" y="50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49" name="Freeform 1034"/>
            <p:cNvSpPr/>
            <p:nvPr/>
          </p:nvSpPr>
          <p:spPr>
            <a:xfrm>
              <a:off x="485775" y="2159000"/>
              <a:ext cx="87313" cy="71438"/>
            </a:xfrm>
            <a:custGeom>
              <a:avLst/>
              <a:gdLst>
                <a:gd name="T0" fmla="*/ 102 w 216"/>
                <a:gd name="T1" fmla="*/ 50 h 178"/>
                <a:gd name="T2" fmla="*/ 91 w 216"/>
                <a:gd name="T3" fmla="*/ 50 h 178"/>
                <a:gd name="T4" fmla="*/ 79 w 216"/>
                <a:gd name="T5" fmla="*/ 48 h 178"/>
                <a:gd name="T6" fmla="*/ 69 w 216"/>
                <a:gd name="T7" fmla="*/ 45 h 178"/>
                <a:gd name="T8" fmla="*/ 59 w 216"/>
                <a:gd name="T9" fmla="*/ 39 h 178"/>
                <a:gd name="T10" fmla="*/ 49 w 216"/>
                <a:gd name="T11" fmla="*/ 34 h 178"/>
                <a:gd name="T12" fmla="*/ 40 w 216"/>
                <a:gd name="T13" fmla="*/ 27 h 178"/>
                <a:gd name="T14" fmla="*/ 31 w 216"/>
                <a:gd name="T15" fmla="*/ 20 h 178"/>
                <a:gd name="T16" fmla="*/ 24 w 216"/>
                <a:gd name="T17" fmla="*/ 12 h 178"/>
                <a:gd name="T18" fmla="*/ 12 w 216"/>
                <a:gd name="T19" fmla="*/ 9 h 178"/>
                <a:gd name="T20" fmla="*/ 0 w 216"/>
                <a:gd name="T21" fmla="*/ 6 h 178"/>
                <a:gd name="T22" fmla="*/ 0 w 216"/>
                <a:gd name="T23" fmla="*/ 166 h 178"/>
                <a:gd name="T24" fmla="*/ 0 w 216"/>
                <a:gd name="T25" fmla="*/ 169 h 178"/>
                <a:gd name="T26" fmla="*/ 2 w 216"/>
                <a:gd name="T27" fmla="*/ 172 h 178"/>
                <a:gd name="T28" fmla="*/ 4 w 216"/>
                <a:gd name="T29" fmla="*/ 175 h 178"/>
                <a:gd name="T30" fmla="*/ 6 w 216"/>
                <a:gd name="T31" fmla="*/ 176 h 178"/>
                <a:gd name="T32" fmla="*/ 9 w 216"/>
                <a:gd name="T33" fmla="*/ 178 h 178"/>
                <a:gd name="T34" fmla="*/ 13 w 216"/>
                <a:gd name="T35" fmla="*/ 178 h 178"/>
                <a:gd name="T36" fmla="*/ 16 w 216"/>
                <a:gd name="T37" fmla="*/ 177 h 178"/>
                <a:gd name="T38" fmla="*/ 19 w 216"/>
                <a:gd name="T39" fmla="*/ 175 h 178"/>
                <a:gd name="T40" fmla="*/ 108 w 216"/>
                <a:gd name="T41" fmla="*/ 109 h 178"/>
                <a:gd name="T42" fmla="*/ 197 w 216"/>
                <a:gd name="T43" fmla="*/ 175 h 178"/>
                <a:gd name="T44" fmla="*/ 201 w 216"/>
                <a:gd name="T45" fmla="*/ 177 h 178"/>
                <a:gd name="T46" fmla="*/ 205 w 216"/>
                <a:gd name="T47" fmla="*/ 178 h 178"/>
                <a:gd name="T48" fmla="*/ 207 w 216"/>
                <a:gd name="T49" fmla="*/ 177 h 178"/>
                <a:gd name="T50" fmla="*/ 210 w 216"/>
                <a:gd name="T51" fmla="*/ 176 h 178"/>
                <a:gd name="T52" fmla="*/ 213 w 216"/>
                <a:gd name="T53" fmla="*/ 175 h 178"/>
                <a:gd name="T54" fmla="*/ 215 w 216"/>
                <a:gd name="T55" fmla="*/ 172 h 178"/>
                <a:gd name="T56" fmla="*/ 216 w 216"/>
                <a:gd name="T57" fmla="*/ 169 h 178"/>
                <a:gd name="T58" fmla="*/ 216 w 216"/>
                <a:gd name="T59" fmla="*/ 166 h 178"/>
                <a:gd name="T60" fmla="*/ 216 w 216"/>
                <a:gd name="T61" fmla="*/ 0 h 178"/>
                <a:gd name="T62" fmla="*/ 208 w 216"/>
                <a:gd name="T63" fmla="*/ 4 h 178"/>
                <a:gd name="T64" fmla="*/ 199 w 216"/>
                <a:gd name="T65" fmla="*/ 7 h 178"/>
                <a:gd name="T66" fmla="*/ 189 w 216"/>
                <a:gd name="T67" fmla="*/ 10 h 178"/>
                <a:gd name="T68" fmla="*/ 179 w 216"/>
                <a:gd name="T69" fmla="*/ 12 h 178"/>
                <a:gd name="T70" fmla="*/ 172 w 216"/>
                <a:gd name="T71" fmla="*/ 20 h 178"/>
                <a:gd name="T72" fmla="*/ 164 w 216"/>
                <a:gd name="T73" fmla="*/ 27 h 178"/>
                <a:gd name="T74" fmla="*/ 155 w 216"/>
                <a:gd name="T75" fmla="*/ 34 h 178"/>
                <a:gd name="T76" fmla="*/ 146 w 216"/>
                <a:gd name="T77" fmla="*/ 39 h 178"/>
                <a:gd name="T78" fmla="*/ 135 w 216"/>
                <a:gd name="T79" fmla="*/ 45 h 178"/>
                <a:gd name="T80" fmla="*/ 124 w 216"/>
                <a:gd name="T81" fmla="*/ 48 h 178"/>
                <a:gd name="T82" fmla="*/ 113 w 216"/>
                <a:gd name="T83" fmla="*/ 50 h 178"/>
                <a:gd name="T84" fmla="*/ 102 w 216"/>
                <a:gd name="T85" fmla="*/ 50 h 178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6" h="178">
                  <a:moveTo>
                    <a:pt x="102" y="50"/>
                  </a:moveTo>
                  <a:lnTo>
                    <a:pt x="91" y="50"/>
                  </a:lnTo>
                  <a:lnTo>
                    <a:pt x="79" y="48"/>
                  </a:lnTo>
                  <a:lnTo>
                    <a:pt x="69" y="45"/>
                  </a:lnTo>
                  <a:lnTo>
                    <a:pt x="59" y="39"/>
                  </a:lnTo>
                  <a:lnTo>
                    <a:pt x="49" y="34"/>
                  </a:lnTo>
                  <a:lnTo>
                    <a:pt x="40" y="27"/>
                  </a:lnTo>
                  <a:lnTo>
                    <a:pt x="31" y="20"/>
                  </a:lnTo>
                  <a:lnTo>
                    <a:pt x="24" y="12"/>
                  </a:lnTo>
                  <a:lnTo>
                    <a:pt x="12" y="9"/>
                  </a:lnTo>
                  <a:lnTo>
                    <a:pt x="0" y="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2" y="172"/>
                  </a:lnTo>
                  <a:lnTo>
                    <a:pt x="4" y="175"/>
                  </a:lnTo>
                  <a:lnTo>
                    <a:pt x="6" y="176"/>
                  </a:lnTo>
                  <a:lnTo>
                    <a:pt x="9" y="178"/>
                  </a:lnTo>
                  <a:lnTo>
                    <a:pt x="13" y="178"/>
                  </a:lnTo>
                  <a:lnTo>
                    <a:pt x="16" y="177"/>
                  </a:lnTo>
                  <a:lnTo>
                    <a:pt x="19" y="175"/>
                  </a:lnTo>
                  <a:lnTo>
                    <a:pt x="108" y="109"/>
                  </a:lnTo>
                  <a:lnTo>
                    <a:pt x="197" y="175"/>
                  </a:lnTo>
                  <a:lnTo>
                    <a:pt x="201" y="177"/>
                  </a:lnTo>
                  <a:lnTo>
                    <a:pt x="205" y="178"/>
                  </a:lnTo>
                  <a:lnTo>
                    <a:pt x="207" y="177"/>
                  </a:lnTo>
                  <a:lnTo>
                    <a:pt x="210" y="176"/>
                  </a:lnTo>
                  <a:lnTo>
                    <a:pt x="213" y="175"/>
                  </a:lnTo>
                  <a:lnTo>
                    <a:pt x="215" y="172"/>
                  </a:lnTo>
                  <a:lnTo>
                    <a:pt x="216" y="169"/>
                  </a:lnTo>
                  <a:lnTo>
                    <a:pt x="216" y="166"/>
                  </a:lnTo>
                  <a:lnTo>
                    <a:pt x="216" y="0"/>
                  </a:lnTo>
                  <a:lnTo>
                    <a:pt x="208" y="4"/>
                  </a:lnTo>
                  <a:lnTo>
                    <a:pt x="199" y="7"/>
                  </a:lnTo>
                  <a:lnTo>
                    <a:pt x="189" y="10"/>
                  </a:lnTo>
                  <a:lnTo>
                    <a:pt x="179" y="12"/>
                  </a:lnTo>
                  <a:lnTo>
                    <a:pt x="172" y="20"/>
                  </a:lnTo>
                  <a:lnTo>
                    <a:pt x="164" y="27"/>
                  </a:lnTo>
                  <a:lnTo>
                    <a:pt x="155" y="34"/>
                  </a:lnTo>
                  <a:lnTo>
                    <a:pt x="146" y="39"/>
                  </a:lnTo>
                  <a:lnTo>
                    <a:pt x="135" y="45"/>
                  </a:lnTo>
                  <a:lnTo>
                    <a:pt x="124" y="48"/>
                  </a:lnTo>
                  <a:lnTo>
                    <a:pt x="113" y="50"/>
                  </a:lnTo>
                  <a:lnTo>
                    <a:pt x="102" y="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50" name="Freeform 1035"/>
            <p:cNvSpPr>
              <a:spLocks noEditPoints="1"/>
            </p:cNvSpPr>
            <p:nvPr/>
          </p:nvSpPr>
          <p:spPr>
            <a:xfrm>
              <a:off x="471488" y="2051050"/>
              <a:ext cx="111125" cy="119063"/>
            </a:xfrm>
            <a:custGeom>
              <a:avLst/>
              <a:gdLst>
                <a:gd name="T0" fmla="*/ 121 w 277"/>
                <a:gd name="T1" fmla="*/ 204 h 298"/>
                <a:gd name="T2" fmla="*/ 99 w 277"/>
                <a:gd name="T3" fmla="*/ 187 h 298"/>
                <a:gd name="T4" fmla="*/ 86 w 277"/>
                <a:gd name="T5" fmla="*/ 160 h 298"/>
                <a:gd name="T6" fmla="*/ 88 w 277"/>
                <a:gd name="T7" fmla="*/ 131 h 298"/>
                <a:gd name="T8" fmla="*/ 102 w 277"/>
                <a:gd name="T9" fmla="*/ 106 h 298"/>
                <a:gd name="T10" fmla="*/ 128 w 277"/>
                <a:gd name="T11" fmla="*/ 91 h 298"/>
                <a:gd name="T12" fmla="*/ 157 w 277"/>
                <a:gd name="T13" fmla="*/ 89 h 298"/>
                <a:gd name="T14" fmla="*/ 184 w 277"/>
                <a:gd name="T15" fmla="*/ 102 h 298"/>
                <a:gd name="T16" fmla="*/ 200 w 277"/>
                <a:gd name="T17" fmla="*/ 126 h 298"/>
                <a:gd name="T18" fmla="*/ 205 w 277"/>
                <a:gd name="T19" fmla="*/ 154 h 298"/>
                <a:gd name="T20" fmla="*/ 195 w 277"/>
                <a:gd name="T21" fmla="*/ 183 h 298"/>
                <a:gd name="T22" fmla="*/ 173 w 277"/>
                <a:gd name="T23" fmla="*/ 201 h 298"/>
                <a:gd name="T24" fmla="*/ 145 w 277"/>
                <a:gd name="T25" fmla="*/ 208 h 298"/>
                <a:gd name="T26" fmla="*/ 276 w 277"/>
                <a:gd name="T27" fmla="*/ 175 h 298"/>
                <a:gd name="T28" fmla="*/ 273 w 277"/>
                <a:gd name="T29" fmla="*/ 163 h 298"/>
                <a:gd name="T30" fmla="*/ 266 w 277"/>
                <a:gd name="T31" fmla="*/ 149 h 298"/>
                <a:gd name="T32" fmla="*/ 273 w 277"/>
                <a:gd name="T33" fmla="*/ 136 h 298"/>
                <a:gd name="T34" fmla="*/ 276 w 277"/>
                <a:gd name="T35" fmla="*/ 125 h 298"/>
                <a:gd name="T36" fmla="*/ 277 w 277"/>
                <a:gd name="T37" fmla="*/ 113 h 298"/>
                <a:gd name="T38" fmla="*/ 276 w 277"/>
                <a:gd name="T39" fmla="*/ 101 h 298"/>
                <a:gd name="T40" fmla="*/ 274 w 277"/>
                <a:gd name="T41" fmla="*/ 90 h 298"/>
                <a:gd name="T42" fmla="*/ 268 w 277"/>
                <a:gd name="T43" fmla="*/ 76 h 298"/>
                <a:gd name="T44" fmla="*/ 265 w 277"/>
                <a:gd name="T45" fmla="*/ 71 h 298"/>
                <a:gd name="T46" fmla="*/ 256 w 277"/>
                <a:gd name="T47" fmla="*/ 60 h 298"/>
                <a:gd name="T48" fmla="*/ 248 w 277"/>
                <a:gd name="T49" fmla="*/ 53 h 298"/>
                <a:gd name="T50" fmla="*/ 239 w 277"/>
                <a:gd name="T51" fmla="*/ 47 h 298"/>
                <a:gd name="T52" fmla="*/ 228 w 277"/>
                <a:gd name="T53" fmla="*/ 42 h 298"/>
                <a:gd name="T54" fmla="*/ 215 w 277"/>
                <a:gd name="T55" fmla="*/ 40 h 298"/>
                <a:gd name="T56" fmla="*/ 201 w 277"/>
                <a:gd name="T57" fmla="*/ 35 h 298"/>
                <a:gd name="T58" fmla="*/ 193 w 277"/>
                <a:gd name="T59" fmla="*/ 25 h 298"/>
                <a:gd name="T60" fmla="*/ 185 w 277"/>
                <a:gd name="T61" fmla="*/ 17 h 298"/>
                <a:gd name="T62" fmla="*/ 171 w 277"/>
                <a:gd name="T63" fmla="*/ 8 h 298"/>
                <a:gd name="T64" fmla="*/ 120 w 277"/>
                <a:gd name="T65" fmla="*/ 2 h 298"/>
                <a:gd name="T66" fmla="*/ 84 w 277"/>
                <a:gd name="T67" fmla="*/ 27 h 298"/>
                <a:gd name="T68" fmla="*/ 68 w 277"/>
                <a:gd name="T69" fmla="*/ 39 h 298"/>
                <a:gd name="T70" fmla="*/ 28 w 277"/>
                <a:gd name="T71" fmla="*/ 55 h 298"/>
                <a:gd name="T72" fmla="*/ 3 w 277"/>
                <a:gd name="T73" fmla="*/ 92 h 298"/>
                <a:gd name="T74" fmla="*/ 4 w 277"/>
                <a:gd name="T75" fmla="*/ 135 h 298"/>
                <a:gd name="T76" fmla="*/ 8 w 277"/>
                <a:gd name="T77" fmla="*/ 154 h 298"/>
                <a:gd name="T78" fmla="*/ 1 w 277"/>
                <a:gd name="T79" fmla="*/ 198 h 298"/>
                <a:gd name="T80" fmla="*/ 12 w 277"/>
                <a:gd name="T81" fmla="*/ 227 h 298"/>
                <a:gd name="T82" fmla="*/ 16 w 277"/>
                <a:gd name="T83" fmla="*/ 233 h 298"/>
                <a:gd name="T84" fmla="*/ 26 w 277"/>
                <a:gd name="T85" fmla="*/ 243 h 298"/>
                <a:gd name="T86" fmla="*/ 37 w 277"/>
                <a:gd name="T87" fmla="*/ 249 h 298"/>
                <a:gd name="T88" fmla="*/ 68 w 277"/>
                <a:gd name="T89" fmla="*/ 260 h 298"/>
                <a:gd name="T90" fmla="*/ 84 w 277"/>
                <a:gd name="T91" fmla="*/ 273 h 298"/>
                <a:gd name="T92" fmla="*/ 121 w 277"/>
                <a:gd name="T93" fmla="*/ 296 h 298"/>
                <a:gd name="T94" fmla="*/ 165 w 277"/>
                <a:gd name="T95" fmla="*/ 293 h 298"/>
                <a:gd name="T96" fmla="*/ 200 w 277"/>
                <a:gd name="T97" fmla="*/ 266 h 298"/>
                <a:gd name="T98" fmla="*/ 215 w 277"/>
                <a:gd name="T99" fmla="*/ 259 h 298"/>
                <a:gd name="T100" fmla="*/ 253 w 277"/>
                <a:gd name="T101" fmla="*/ 241 h 298"/>
                <a:gd name="T102" fmla="*/ 256 w 277"/>
                <a:gd name="T103" fmla="*/ 239 h 298"/>
                <a:gd name="T104" fmla="*/ 265 w 277"/>
                <a:gd name="T105" fmla="*/ 228 h 298"/>
                <a:gd name="T106" fmla="*/ 273 w 277"/>
                <a:gd name="T107" fmla="*/ 212 h 298"/>
                <a:gd name="T108" fmla="*/ 276 w 277"/>
                <a:gd name="T109" fmla="*/ 199 h 298"/>
                <a:gd name="T110" fmla="*/ 277 w 277"/>
                <a:gd name="T111" fmla="*/ 188 h 298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7" h="298">
                  <a:moveTo>
                    <a:pt x="145" y="208"/>
                  </a:moveTo>
                  <a:lnTo>
                    <a:pt x="139" y="208"/>
                  </a:lnTo>
                  <a:lnTo>
                    <a:pt x="133" y="207"/>
                  </a:lnTo>
                  <a:lnTo>
                    <a:pt x="128" y="206"/>
                  </a:lnTo>
                  <a:lnTo>
                    <a:pt x="121" y="204"/>
                  </a:lnTo>
                  <a:lnTo>
                    <a:pt x="116" y="201"/>
                  </a:lnTo>
                  <a:lnTo>
                    <a:pt x="111" y="198"/>
                  </a:lnTo>
                  <a:lnTo>
                    <a:pt x="107" y="195"/>
                  </a:lnTo>
                  <a:lnTo>
                    <a:pt x="102" y="191"/>
                  </a:lnTo>
                  <a:lnTo>
                    <a:pt x="99" y="187"/>
                  </a:lnTo>
                  <a:lnTo>
                    <a:pt x="95" y="183"/>
                  </a:lnTo>
                  <a:lnTo>
                    <a:pt x="92" y="178"/>
                  </a:lnTo>
                  <a:lnTo>
                    <a:pt x="90" y="172"/>
                  </a:lnTo>
                  <a:lnTo>
                    <a:pt x="88" y="167"/>
                  </a:lnTo>
                  <a:lnTo>
                    <a:pt x="86" y="160"/>
                  </a:lnTo>
                  <a:lnTo>
                    <a:pt x="85" y="154"/>
                  </a:lnTo>
                  <a:lnTo>
                    <a:pt x="85" y="148"/>
                  </a:lnTo>
                  <a:lnTo>
                    <a:pt x="85" y="142"/>
                  </a:lnTo>
                  <a:lnTo>
                    <a:pt x="86" y="137"/>
                  </a:lnTo>
                  <a:lnTo>
                    <a:pt x="88" y="131"/>
                  </a:lnTo>
                  <a:lnTo>
                    <a:pt x="90" y="126"/>
                  </a:lnTo>
                  <a:lnTo>
                    <a:pt x="92" y="120"/>
                  </a:lnTo>
                  <a:lnTo>
                    <a:pt x="95" y="116"/>
                  </a:lnTo>
                  <a:lnTo>
                    <a:pt x="99" y="111"/>
                  </a:lnTo>
                  <a:lnTo>
                    <a:pt x="102" y="106"/>
                  </a:lnTo>
                  <a:lnTo>
                    <a:pt x="107" y="102"/>
                  </a:lnTo>
                  <a:lnTo>
                    <a:pt x="111" y="99"/>
                  </a:lnTo>
                  <a:lnTo>
                    <a:pt x="116" y="96"/>
                  </a:lnTo>
                  <a:lnTo>
                    <a:pt x="121" y="93"/>
                  </a:lnTo>
                  <a:lnTo>
                    <a:pt x="128" y="91"/>
                  </a:lnTo>
                  <a:lnTo>
                    <a:pt x="133" y="89"/>
                  </a:lnTo>
                  <a:lnTo>
                    <a:pt x="139" y="89"/>
                  </a:lnTo>
                  <a:lnTo>
                    <a:pt x="145" y="88"/>
                  </a:lnTo>
                  <a:lnTo>
                    <a:pt x="151" y="89"/>
                  </a:lnTo>
                  <a:lnTo>
                    <a:pt x="157" y="89"/>
                  </a:lnTo>
                  <a:lnTo>
                    <a:pt x="163" y="91"/>
                  </a:lnTo>
                  <a:lnTo>
                    <a:pt x="168" y="93"/>
                  </a:lnTo>
                  <a:lnTo>
                    <a:pt x="173" y="96"/>
                  </a:lnTo>
                  <a:lnTo>
                    <a:pt x="179" y="99"/>
                  </a:lnTo>
                  <a:lnTo>
                    <a:pt x="184" y="102"/>
                  </a:lnTo>
                  <a:lnTo>
                    <a:pt x="188" y="106"/>
                  </a:lnTo>
                  <a:lnTo>
                    <a:pt x="192" y="111"/>
                  </a:lnTo>
                  <a:lnTo>
                    <a:pt x="195" y="116"/>
                  </a:lnTo>
                  <a:lnTo>
                    <a:pt x="198" y="120"/>
                  </a:lnTo>
                  <a:lnTo>
                    <a:pt x="200" y="126"/>
                  </a:lnTo>
                  <a:lnTo>
                    <a:pt x="202" y="131"/>
                  </a:lnTo>
                  <a:lnTo>
                    <a:pt x="204" y="137"/>
                  </a:lnTo>
                  <a:lnTo>
                    <a:pt x="205" y="142"/>
                  </a:lnTo>
                  <a:lnTo>
                    <a:pt x="205" y="148"/>
                  </a:lnTo>
                  <a:lnTo>
                    <a:pt x="205" y="154"/>
                  </a:lnTo>
                  <a:lnTo>
                    <a:pt x="204" y="160"/>
                  </a:lnTo>
                  <a:lnTo>
                    <a:pt x="202" y="167"/>
                  </a:lnTo>
                  <a:lnTo>
                    <a:pt x="200" y="172"/>
                  </a:lnTo>
                  <a:lnTo>
                    <a:pt x="198" y="178"/>
                  </a:lnTo>
                  <a:lnTo>
                    <a:pt x="195" y="183"/>
                  </a:lnTo>
                  <a:lnTo>
                    <a:pt x="192" y="187"/>
                  </a:lnTo>
                  <a:lnTo>
                    <a:pt x="188" y="191"/>
                  </a:lnTo>
                  <a:lnTo>
                    <a:pt x="184" y="195"/>
                  </a:lnTo>
                  <a:lnTo>
                    <a:pt x="179" y="198"/>
                  </a:lnTo>
                  <a:lnTo>
                    <a:pt x="173" y="201"/>
                  </a:lnTo>
                  <a:lnTo>
                    <a:pt x="168" y="204"/>
                  </a:lnTo>
                  <a:lnTo>
                    <a:pt x="163" y="206"/>
                  </a:lnTo>
                  <a:lnTo>
                    <a:pt x="157" y="207"/>
                  </a:lnTo>
                  <a:lnTo>
                    <a:pt x="151" y="208"/>
                  </a:lnTo>
                  <a:lnTo>
                    <a:pt x="145" y="208"/>
                  </a:lnTo>
                  <a:close/>
                  <a:moveTo>
                    <a:pt x="277" y="184"/>
                  </a:moveTo>
                  <a:lnTo>
                    <a:pt x="277" y="181"/>
                  </a:lnTo>
                  <a:lnTo>
                    <a:pt x="276" y="179"/>
                  </a:lnTo>
                  <a:lnTo>
                    <a:pt x="276" y="177"/>
                  </a:lnTo>
                  <a:lnTo>
                    <a:pt x="276" y="175"/>
                  </a:lnTo>
                  <a:lnTo>
                    <a:pt x="275" y="172"/>
                  </a:lnTo>
                  <a:lnTo>
                    <a:pt x="275" y="169"/>
                  </a:lnTo>
                  <a:lnTo>
                    <a:pt x="274" y="168"/>
                  </a:lnTo>
                  <a:lnTo>
                    <a:pt x="274" y="166"/>
                  </a:lnTo>
                  <a:lnTo>
                    <a:pt x="273" y="163"/>
                  </a:lnTo>
                  <a:lnTo>
                    <a:pt x="272" y="160"/>
                  </a:lnTo>
                  <a:lnTo>
                    <a:pt x="271" y="158"/>
                  </a:lnTo>
                  <a:lnTo>
                    <a:pt x="270" y="157"/>
                  </a:lnTo>
                  <a:lnTo>
                    <a:pt x="268" y="153"/>
                  </a:lnTo>
                  <a:lnTo>
                    <a:pt x="266" y="149"/>
                  </a:lnTo>
                  <a:lnTo>
                    <a:pt x="268" y="146"/>
                  </a:lnTo>
                  <a:lnTo>
                    <a:pt x="270" y="142"/>
                  </a:lnTo>
                  <a:lnTo>
                    <a:pt x="271" y="141"/>
                  </a:lnTo>
                  <a:lnTo>
                    <a:pt x="272" y="139"/>
                  </a:lnTo>
                  <a:lnTo>
                    <a:pt x="273" y="136"/>
                  </a:lnTo>
                  <a:lnTo>
                    <a:pt x="274" y="133"/>
                  </a:lnTo>
                  <a:lnTo>
                    <a:pt x="274" y="131"/>
                  </a:lnTo>
                  <a:lnTo>
                    <a:pt x="275" y="129"/>
                  </a:lnTo>
                  <a:lnTo>
                    <a:pt x="275" y="127"/>
                  </a:lnTo>
                  <a:lnTo>
                    <a:pt x="276" y="125"/>
                  </a:lnTo>
                  <a:lnTo>
                    <a:pt x="276" y="123"/>
                  </a:lnTo>
                  <a:lnTo>
                    <a:pt x="276" y="121"/>
                  </a:lnTo>
                  <a:lnTo>
                    <a:pt x="277" y="118"/>
                  </a:lnTo>
                  <a:lnTo>
                    <a:pt x="277" y="115"/>
                  </a:lnTo>
                  <a:lnTo>
                    <a:pt x="277" y="113"/>
                  </a:lnTo>
                  <a:lnTo>
                    <a:pt x="277" y="112"/>
                  </a:lnTo>
                  <a:lnTo>
                    <a:pt x="277" y="108"/>
                  </a:lnTo>
                  <a:lnTo>
                    <a:pt x="277" y="106"/>
                  </a:lnTo>
                  <a:lnTo>
                    <a:pt x="277" y="103"/>
                  </a:lnTo>
                  <a:lnTo>
                    <a:pt x="276" y="101"/>
                  </a:lnTo>
                  <a:lnTo>
                    <a:pt x="276" y="99"/>
                  </a:lnTo>
                  <a:lnTo>
                    <a:pt x="275" y="97"/>
                  </a:lnTo>
                  <a:lnTo>
                    <a:pt x="275" y="95"/>
                  </a:lnTo>
                  <a:lnTo>
                    <a:pt x="275" y="93"/>
                  </a:lnTo>
                  <a:lnTo>
                    <a:pt x="274" y="90"/>
                  </a:lnTo>
                  <a:lnTo>
                    <a:pt x="273" y="87"/>
                  </a:lnTo>
                  <a:lnTo>
                    <a:pt x="272" y="85"/>
                  </a:lnTo>
                  <a:lnTo>
                    <a:pt x="272" y="84"/>
                  </a:lnTo>
                  <a:lnTo>
                    <a:pt x="270" y="80"/>
                  </a:lnTo>
                  <a:lnTo>
                    <a:pt x="268" y="76"/>
                  </a:lnTo>
                  <a:lnTo>
                    <a:pt x="268" y="76"/>
                  </a:lnTo>
                  <a:lnTo>
                    <a:pt x="267" y="75"/>
                  </a:lnTo>
                  <a:lnTo>
                    <a:pt x="267" y="75"/>
                  </a:lnTo>
                  <a:lnTo>
                    <a:pt x="267" y="75"/>
                  </a:lnTo>
                  <a:lnTo>
                    <a:pt x="265" y="71"/>
                  </a:lnTo>
                  <a:lnTo>
                    <a:pt x="262" y="67"/>
                  </a:lnTo>
                  <a:lnTo>
                    <a:pt x="262" y="67"/>
                  </a:lnTo>
                  <a:lnTo>
                    <a:pt x="261" y="66"/>
                  </a:lnTo>
                  <a:lnTo>
                    <a:pt x="258" y="63"/>
                  </a:lnTo>
                  <a:lnTo>
                    <a:pt x="256" y="60"/>
                  </a:lnTo>
                  <a:lnTo>
                    <a:pt x="255" y="60"/>
                  </a:lnTo>
                  <a:lnTo>
                    <a:pt x="255" y="60"/>
                  </a:lnTo>
                  <a:lnTo>
                    <a:pt x="252" y="56"/>
                  </a:lnTo>
                  <a:lnTo>
                    <a:pt x="249" y="53"/>
                  </a:lnTo>
                  <a:lnTo>
                    <a:pt x="248" y="53"/>
                  </a:lnTo>
                  <a:lnTo>
                    <a:pt x="247" y="52"/>
                  </a:lnTo>
                  <a:lnTo>
                    <a:pt x="244" y="50"/>
                  </a:lnTo>
                  <a:lnTo>
                    <a:pt x="241" y="48"/>
                  </a:lnTo>
                  <a:lnTo>
                    <a:pt x="240" y="48"/>
                  </a:lnTo>
                  <a:lnTo>
                    <a:pt x="239" y="47"/>
                  </a:lnTo>
                  <a:lnTo>
                    <a:pt x="236" y="45"/>
                  </a:lnTo>
                  <a:lnTo>
                    <a:pt x="233" y="45"/>
                  </a:lnTo>
                  <a:lnTo>
                    <a:pt x="232" y="44"/>
                  </a:lnTo>
                  <a:lnTo>
                    <a:pt x="230" y="44"/>
                  </a:lnTo>
                  <a:lnTo>
                    <a:pt x="228" y="42"/>
                  </a:lnTo>
                  <a:lnTo>
                    <a:pt x="224" y="41"/>
                  </a:lnTo>
                  <a:lnTo>
                    <a:pt x="222" y="41"/>
                  </a:lnTo>
                  <a:lnTo>
                    <a:pt x="220" y="40"/>
                  </a:lnTo>
                  <a:lnTo>
                    <a:pt x="218" y="40"/>
                  </a:lnTo>
                  <a:lnTo>
                    <a:pt x="215" y="40"/>
                  </a:lnTo>
                  <a:lnTo>
                    <a:pt x="213" y="39"/>
                  </a:lnTo>
                  <a:lnTo>
                    <a:pt x="211" y="39"/>
                  </a:lnTo>
                  <a:lnTo>
                    <a:pt x="207" y="39"/>
                  </a:lnTo>
                  <a:lnTo>
                    <a:pt x="203" y="39"/>
                  </a:lnTo>
                  <a:lnTo>
                    <a:pt x="201" y="35"/>
                  </a:lnTo>
                  <a:lnTo>
                    <a:pt x="199" y="32"/>
                  </a:lnTo>
                  <a:lnTo>
                    <a:pt x="197" y="30"/>
                  </a:lnTo>
                  <a:lnTo>
                    <a:pt x="196" y="28"/>
                  </a:lnTo>
                  <a:lnTo>
                    <a:pt x="194" y="26"/>
                  </a:lnTo>
                  <a:lnTo>
                    <a:pt x="193" y="25"/>
                  </a:lnTo>
                  <a:lnTo>
                    <a:pt x="191" y="23"/>
                  </a:lnTo>
                  <a:lnTo>
                    <a:pt x="190" y="22"/>
                  </a:lnTo>
                  <a:lnTo>
                    <a:pt x="188" y="21"/>
                  </a:lnTo>
                  <a:lnTo>
                    <a:pt x="186" y="19"/>
                  </a:lnTo>
                  <a:lnTo>
                    <a:pt x="185" y="17"/>
                  </a:lnTo>
                  <a:lnTo>
                    <a:pt x="183" y="16"/>
                  </a:lnTo>
                  <a:lnTo>
                    <a:pt x="182" y="15"/>
                  </a:lnTo>
                  <a:lnTo>
                    <a:pt x="181" y="15"/>
                  </a:lnTo>
                  <a:lnTo>
                    <a:pt x="181" y="14"/>
                  </a:lnTo>
                  <a:lnTo>
                    <a:pt x="171" y="8"/>
                  </a:lnTo>
                  <a:lnTo>
                    <a:pt x="161" y="3"/>
                  </a:lnTo>
                  <a:lnTo>
                    <a:pt x="150" y="1"/>
                  </a:lnTo>
                  <a:lnTo>
                    <a:pt x="139" y="0"/>
                  </a:lnTo>
                  <a:lnTo>
                    <a:pt x="130" y="1"/>
                  </a:lnTo>
                  <a:lnTo>
                    <a:pt x="120" y="2"/>
                  </a:lnTo>
                  <a:lnTo>
                    <a:pt x="112" y="5"/>
                  </a:lnTo>
                  <a:lnTo>
                    <a:pt x="104" y="10"/>
                  </a:lnTo>
                  <a:lnTo>
                    <a:pt x="97" y="15"/>
                  </a:lnTo>
                  <a:lnTo>
                    <a:pt x="90" y="20"/>
                  </a:lnTo>
                  <a:lnTo>
                    <a:pt x="84" y="27"/>
                  </a:lnTo>
                  <a:lnTo>
                    <a:pt x="79" y="34"/>
                  </a:lnTo>
                  <a:lnTo>
                    <a:pt x="77" y="36"/>
                  </a:lnTo>
                  <a:lnTo>
                    <a:pt x="75" y="37"/>
                  </a:lnTo>
                  <a:lnTo>
                    <a:pt x="72" y="38"/>
                  </a:lnTo>
                  <a:lnTo>
                    <a:pt x="68" y="39"/>
                  </a:lnTo>
                  <a:lnTo>
                    <a:pt x="60" y="40"/>
                  </a:lnTo>
                  <a:lnTo>
                    <a:pt x="51" y="42"/>
                  </a:lnTo>
                  <a:lnTo>
                    <a:pt x="43" y="45"/>
                  </a:lnTo>
                  <a:lnTo>
                    <a:pt x="35" y="49"/>
                  </a:lnTo>
                  <a:lnTo>
                    <a:pt x="28" y="55"/>
                  </a:lnTo>
                  <a:lnTo>
                    <a:pt x="22" y="61"/>
                  </a:lnTo>
                  <a:lnTo>
                    <a:pt x="15" y="68"/>
                  </a:lnTo>
                  <a:lnTo>
                    <a:pt x="10" y="75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" y="100"/>
                  </a:lnTo>
                  <a:lnTo>
                    <a:pt x="0" y="109"/>
                  </a:lnTo>
                  <a:lnTo>
                    <a:pt x="1" y="119"/>
                  </a:lnTo>
                  <a:lnTo>
                    <a:pt x="2" y="127"/>
                  </a:lnTo>
                  <a:lnTo>
                    <a:pt x="4" y="135"/>
                  </a:lnTo>
                  <a:lnTo>
                    <a:pt x="8" y="144"/>
                  </a:lnTo>
                  <a:lnTo>
                    <a:pt x="9" y="146"/>
                  </a:lnTo>
                  <a:lnTo>
                    <a:pt x="9" y="149"/>
                  </a:lnTo>
                  <a:lnTo>
                    <a:pt x="9" y="152"/>
                  </a:lnTo>
                  <a:lnTo>
                    <a:pt x="8" y="154"/>
                  </a:lnTo>
                  <a:lnTo>
                    <a:pt x="4" y="163"/>
                  </a:lnTo>
                  <a:lnTo>
                    <a:pt x="2" y="172"/>
                  </a:lnTo>
                  <a:lnTo>
                    <a:pt x="1" y="181"/>
                  </a:lnTo>
                  <a:lnTo>
                    <a:pt x="0" y="189"/>
                  </a:lnTo>
                  <a:lnTo>
                    <a:pt x="1" y="198"/>
                  </a:lnTo>
                  <a:lnTo>
                    <a:pt x="3" y="207"/>
                  </a:lnTo>
                  <a:lnTo>
                    <a:pt x="6" y="217"/>
                  </a:lnTo>
                  <a:lnTo>
                    <a:pt x="10" y="225"/>
                  </a:lnTo>
                  <a:lnTo>
                    <a:pt x="11" y="226"/>
                  </a:lnTo>
                  <a:lnTo>
                    <a:pt x="12" y="227"/>
                  </a:lnTo>
                  <a:lnTo>
                    <a:pt x="12" y="227"/>
                  </a:lnTo>
                  <a:lnTo>
                    <a:pt x="14" y="230"/>
                  </a:lnTo>
                  <a:lnTo>
                    <a:pt x="15" y="232"/>
                  </a:lnTo>
                  <a:lnTo>
                    <a:pt x="16" y="232"/>
                  </a:lnTo>
                  <a:lnTo>
                    <a:pt x="16" y="233"/>
                  </a:lnTo>
                  <a:lnTo>
                    <a:pt x="20" y="236"/>
                  </a:lnTo>
                  <a:lnTo>
                    <a:pt x="23" y="239"/>
                  </a:lnTo>
                  <a:lnTo>
                    <a:pt x="23" y="239"/>
                  </a:lnTo>
                  <a:lnTo>
                    <a:pt x="23" y="240"/>
                  </a:lnTo>
                  <a:lnTo>
                    <a:pt x="26" y="243"/>
                  </a:lnTo>
                  <a:lnTo>
                    <a:pt x="30" y="246"/>
                  </a:lnTo>
                  <a:lnTo>
                    <a:pt x="30" y="246"/>
                  </a:lnTo>
                  <a:lnTo>
                    <a:pt x="30" y="246"/>
                  </a:lnTo>
                  <a:lnTo>
                    <a:pt x="33" y="248"/>
                  </a:lnTo>
                  <a:lnTo>
                    <a:pt x="37" y="249"/>
                  </a:lnTo>
                  <a:lnTo>
                    <a:pt x="37" y="249"/>
                  </a:lnTo>
                  <a:lnTo>
                    <a:pt x="44" y="253"/>
                  </a:lnTo>
                  <a:lnTo>
                    <a:pt x="52" y="257"/>
                  </a:lnTo>
                  <a:lnTo>
                    <a:pt x="60" y="259"/>
                  </a:lnTo>
                  <a:lnTo>
                    <a:pt x="68" y="260"/>
                  </a:lnTo>
                  <a:lnTo>
                    <a:pt x="72" y="260"/>
                  </a:lnTo>
                  <a:lnTo>
                    <a:pt x="75" y="261"/>
                  </a:lnTo>
                  <a:lnTo>
                    <a:pt x="77" y="263"/>
                  </a:lnTo>
                  <a:lnTo>
                    <a:pt x="79" y="266"/>
                  </a:lnTo>
                  <a:lnTo>
                    <a:pt x="84" y="273"/>
                  </a:lnTo>
                  <a:lnTo>
                    <a:pt x="90" y="279"/>
                  </a:lnTo>
                  <a:lnTo>
                    <a:pt x="97" y="285"/>
                  </a:lnTo>
                  <a:lnTo>
                    <a:pt x="104" y="289"/>
                  </a:lnTo>
                  <a:lnTo>
                    <a:pt x="112" y="293"/>
                  </a:lnTo>
                  <a:lnTo>
                    <a:pt x="121" y="296"/>
                  </a:lnTo>
                  <a:lnTo>
                    <a:pt x="130" y="297"/>
                  </a:lnTo>
                  <a:lnTo>
                    <a:pt x="139" y="298"/>
                  </a:lnTo>
                  <a:lnTo>
                    <a:pt x="148" y="297"/>
                  </a:lnTo>
                  <a:lnTo>
                    <a:pt x="157" y="296"/>
                  </a:lnTo>
                  <a:lnTo>
                    <a:pt x="165" y="293"/>
                  </a:lnTo>
                  <a:lnTo>
                    <a:pt x="173" y="289"/>
                  </a:lnTo>
                  <a:lnTo>
                    <a:pt x="181" y="285"/>
                  </a:lnTo>
                  <a:lnTo>
                    <a:pt x="188" y="279"/>
                  </a:lnTo>
                  <a:lnTo>
                    <a:pt x="194" y="273"/>
                  </a:lnTo>
                  <a:lnTo>
                    <a:pt x="200" y="266"/>
                  </a:lnTo>
                  <a:lnTo>
                    <a:pt x="201" y="263"/>
                  </a:lnTo>
                  <a:lnTo>
                    <a:pt x="204" y="261"/>
                  </a:lnTo>
                  <a:lnTo>
                    <a:pt x="206" y="260"/>
                  </a:lnTo>
                  <a:lnTo>
                    <a:pt x="209" y="260"/>
                  </a:lnTo>
                  <a:lnTo>
                    <a:pt x="215" y="259"/>
                  </a:lnTo>
                  <a:lnTo>
                    <a:pt x="221" y="258"/>
                  </a:lnTo>
                  <a:lnTo>
                    <a:pt x="228" y="256"/>
                  </a:lnTo>
                  <a:lnTo>
                    <a:pt x="233" y="254"/>
                  </a:lnTo>
                  <a:lnTo>
                    <a:pt x="244" y="248"/>
                  </a:lnTo>
                  <a:lnTo>
                    <a:pt x="253" y="241"/>
                  </a:lnTo>
                  <a:lnTo>
                    <a:pt x="253" y="241"/>
                  </a:lnTo>
                  <a:lnTo>
                    <a:pt x="254" y="241"/>
                  </a:lnTo>
                  <a:lnTo>
                    <a:pt x="255" y="240"/>
                  </a:lnTo>
                  <a:lnTo>
                    <a:pt x="256" y="239"/>
                  </a:lnTo>
                  <a:lnTo>
                    <a:pt x="256" y="239"/>
                  </a:lnTo>
                  <a:lnTo>
                    <a:pt x="259" y="236"/>
                  </a:lnTo>
                  <a:lnTo>
                    <a:pt x="261" y="233"/>
                  </a:lnTo>
                  <a:lnTo>
                    <a:pt x="262" y="232"/>
                  </a:lnTo>
                  <a:lnTo>
                    <a:pt x="262" y="232"/>
                  </a:lnTo>
                  <a:lnTo>
                    <a:pt x="265" y="228"/>
                  </a:lnTo>
                  <a:lnTo>
                    <a:pt x="267" y="225"/>
                  </a:lnTo>
                  <a:lnTo>
                    <a:pt x="270" y="220"/>
                  </a:lnTo>
                  <a:lnTo>
                    <a:pt x="272" y="215"/>
                  </a:lnTo>
                  <a:lnTo>
                    <a:pt x="272" y="215"/>
                  </a:lnTo>
                  <a:lnTo>
                    <a:pt x="273" y="212"/>
                  </a:lnTo>
                  <a:lnTo>
                    <a:pt x="274" y="209"/>
                  </a:lnTo>
                  <a:lnTo>
                    <a:pt x="275" y="206"/>
                  </a:lnTo>
                  <a:lnTo>
                    <a:pt x="275" y="204"/>
                  </a:lnTo>
                  <a:lnTo>
                    <a:pt x="275" y="202"/>
                  </a:lnTo>
                  <a:lnTo>
                    <a:pt x="276" y="199"/>
                  </a:lnTo>
                  <a:lnTo>
                    <a:pt x="276" y="197"/>
                  </a:lnTo>
                  <a:lnTo>
                    <a:pt x="277" y="195"/>
                  </a:lnTo>
                  <a:lnTo>
                    <a:pt x="277" y="193"/>
                  </a:lnTo>
                  <a:lnTo>
                    <a:pt x="277" y="191"/>
                  </a:lnTo>
                  <a:lnTo>
                    <a:pt x="277" y="188"/>
                  </a:lnTo>
                  <a:lnTo>
                    <a:pt x="277" y="186"/>
                  </a:lnTo>
                  <a:lnTo>
                    <a:pt x="277" y="18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 rot="0">
            <a:off x="7348696" y="2347466"/>
            <a:ext cx="354683" cy="313303"/>
            <a:chOff x="7600950" y="779463"/>
            <a:chExt cx="285750" cy="252412"/>
          </a:xfrm>
          <a:solidFill>
            <a:srgbClr val="fd03f1"/>
          </a:solidFill>
        </p:grpSpPr>
        <p:sp>
          <p:nvSpPr>
            <p:cNvPr id="52" name="Freeform 3135"/>
            <p:cNvSpPr/>
            <p:nvPr/>
          </p:nvSpPr>
          <p:spPr>
            <a:xfrm>
              <a:off x="7677150" y="779463"/>
              <a:ext cx="209550" cy="242888"/>
            </a:xfrm>
            <a:custGeom>
              <a:avLst/>
              <a:gdLst>
                <a:gd name="T0" fmla="*/ 526 w 527"/>
                <a:gd name="T1" fmla="*/ 282 h 612"/>
                <a:gd name="T2" fmla="*/ 523 w 527"/>
                <a:gd name="T3" fmla="*/ 270 h 612"/>
                <a:gd name="T4" fmla="*/ 516 w 527"/>
                <a:gd name="T5" fmla="*/ 255 h 612"/>
                <a:gd name="T6" fmla="*/ 500 w 527"/>
                <a:gd name="T7" fmla="*/ 240 h 612"/>
                <a:gd name="T8" fmla="*/ 484 w 527"/>
                <a:gd name="T9" fmla="*/ 231 h 612"/>
                <a:gd name="T10" fmla="*/ 472 w 527"/>
                <a:gd name="T11" fmla="*/ 229 h 612"/>
                <a:gd name="T12" fmla="*/ 244 w 527"/>
                <a:gd name="T13" fmla="*/ 229 h 612"/>
                <a:gd name="T14" fmla="*/ 256 w 527"/>
                <a:gd name="T15" fmla="*/ 196 h 612"/>
                <a:gd name="T16" fmla="*/ 267 w 527"/>
                <a:gd name="T17" fmla="*/ 154 h 612"/>
                <a:gd name="T18" fmla="*/ 273 w 527"/>
                <a:gd name="T19" fmla="*/ 110 h 612"/>
                <a:gd name="T20" fmla="*/ 273 w 527"/>
                <a:gd name="T21" fmla="*/ 90 h 612"/>
                <a:gd name="T22" fmla="*/ 269 w 527"/>
                <a:gd name="T23" fmla="*/ 71 h 612"/>
                <a:gd name="T24" fmla="*/ 262 w 527"/>
                <a:gd name="T25" fmla="*/ 49 h 612"/>
                <a:gd name="T26" fmla="*/ 252 w 527"/>
                <a:gd name="T27" fmla="*/ 33 h 612"/>
                <a:gd name="T28" fmla="*/ 243 w 527"/>
                <a:gd name="T29" fmla="*/ 21 h 612"/>
                <a:gd name="T30" fmla="*/ 233 w 527"/>
                <a:gd name="T31" fmla="*/ 11 h 612"/>
                <a:gd name="T32" fmla="*/ 215 w 527"/>
                <a:gd name="T33" fmla="*/ 3 h 612"/>
                <a:gd name="T34" fmla="*/ 202 w 527"/>
                <a:gd name="T35" fmla="*/ 0 h 612"/>
                <a:gd name="T36" fmla="*/ 184 w 527"/>
                <a:gd name="T37" fmla="*/ 5 h 612"/>
                <a:gd name="T38" fmla="*/ 169 w 527"/>
                <a:gd name="T39" fmla="*/ 16 h 612"/>
                <a:gd name="T40" fmla="*/ 159 w 527"/>
                <a:gd name="T41" fmla="*/ 33 h 612"/>
                <a:gd name="T42" fmla="*/ 155 w 527"/>
                <a:gd name="T43" fmla="*/ 53 h 612"/>
                <a:gd name="T44" fmla="*/ 151 w 527"/>
                <a:gd name="T45" fmla="*/ 90 h 612"/>
                <a:gd name="T46" fmla="*/ 140 w 527"/>
                <a:gd name="T47" fmla="*/ 127 h 612"/>
                <a:gd name="T48" fmla="*/ 124 w 527"/>
                <a:gd name="T49" fmla="*/ 162 h 612"/>
                <a:gd name="T50" fmla="*/ 102 w 527"/>
                <a:gd name="T51" fmla="*/ 197 h 612"/>
                <a:gd name="T52" fmla="*/ 79 w 527"/>
                <a:gd name="T53" fmla="*/ 226 h 612"/>
                <a:gd name="T54" fmla="*/ 52 w 527"/>
                <a:gd name="T55" fmla="*/ 254 h 612"/>
                <a:gd name="T56" fmla="*/ 26 w 527"/>
                <a:gd name="T57" fmla="*/ 275 h 612"/>
                <a:gd name="T58" fmla="*/ 0 w 527"/>
                <a:gd name="T59" fmla="*/ 291 h 612"/>
                <a:gd name="T60" fmla="*/ 17 w 527"/>
                <a:gd name="T61" fmla="*/ 586 h 612"/>
                <a:gd name="T62" fmla="*/ 48 w 527"/>
                <a:gd name="T63" fmla="*/ 592 h 612"/>
                <a:gd name="T64" fmla="*/ 88 w 527"/>
                <a:gd name="T65" fmla="*/ 602 h 612"/>
                <a:gd name="T66" fmla="*/ 129 w 527"/>
                <a:gd name="T67" fmla="*/ 610 h 612"/>
                <a:gd name="T68" fmla="*/ 161 w 527"/>
                <a:gd name="T69" fmla="*/ 612 h 612"/>
                <a:gd name="T70" fmla="*/ 383 w 527"/>
                <a:gd name="T71" fmla="*/ 612 h 612"/>
                <a:gd name="T72" fmla="*/ 403 w 527"/>
                <a:gd name="T73" fmla="*/ 608 h 612"/>
                <a:gd name="T74" fmla="*/ 419 w 527"/>
                <a:gd name="T75" fmla="*/ 600 h 612"/>
                <a:gd name="T76" fmla="*/ 428 w 527"/>
                <a:gd name="T77" fmla="*/ 585 h 612"/>
                <a:gd name="T78" fmla="*/ 431 w 527"/>
                <a:gd name="T79" fmla="*/ 564 h 612"/>
                <a:gd name="T80" fmla="*/ 428 w 527"/>
                <a:gd name="T81" fmla="*/ 550 h 612"/>
                <a:gd name="T82" fmla="*/ 424 w 527"/>
                <a:gd name="T83" fmla="*/ 538 h 612"/>
                <a:gd name="T84" fmla="*/ 441 w 527"/>
                <a:gd name="T85" fmla="*/ 532 h 612"/>
                <a:gd name="T86" fmla="*/ 455 w 527"/>
                <a:gd name="T87" fmla="*/ 523 h 612"/>
                <a:gd name="T88" fmla="*/ 464 w 527"/>
                <a:gd name="T89" fmla="*/ 508 h 612"/>
                <a:gd name="T90" fmla="*/ 466 w 527"/>
                <a:gd name="T91" fmla="*/ 492 h 612"/>
                <a:gd name="T92" fmla="*/ 464 w 527"/>
                <a:gd name="T93" fmla="*/ 472 h 612"/>
                <a:gd name="T94" fmla="*/ 456 w 527"/>
                <a:gd name="T95" fmla="*/ 455 h 612"/>
                <a:gd name="T96" fmla="*/ 475 w 527"/>
                <a:gd name="T97" fmla="*/ 447 h 612"/>
                <a:gd name="T98" fmla="*/ 489 w 527"/>
                <a:gd name="T99" fmla="*/ 433 h 612"/>
                <a:gd name="T100" fmla="*/ 499 w 527"/>
                <a:gd name="T101" fmla="*/ 416 h 612"/>
                <a:gd name="T102" fmla="*/ 502 w 527"/>
                <a:gd name="T103" fmla="*/ 397 h 612"/>
                <a:gd name="T104" fmla="*/ 501 w 527"/>
                <a:gd name="T105" fmla="*/ 386 h 612"/>
                <a:gd name="T106" fmla="*/ 497 w 527"/>
                <a:gd name="T107" fmla="*/ 375 h 612"/>
                <a:gd name="T108" fmla="*/ 484 w 527"/>
                <a:gd name="T109" fmla="*/ 357 h 612"/>
                <a:gd name="T110" fmla="*/ 503 w 527"/>
                <a:gd name="T111" fmla="*/ 345 h 612"/>
                <a:gd name="T112" fmla="*/ 516 w 527"/>
                <a:gd name="T113" fmla="*/ 329 h 612"/>
                <a:gd name="T114" fmla="*/ 523 w 527"/>
                <a:gd name="T115" fmla="*/ 309 h 612"/>
                <a:gd name="T116" fmla="*/ 527 w 527"/>
                <a:gd name="T117" fmla="*/ 288 h 612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7" h="612">
                  <a:moveTo>
                    <a:pt x="527" y="288"/>
                  </a:moveTo>
                  <a:lnTo>
                    <a:pt x="526" y="282"/>
                  </a:lnTo>
                  <a:lnTo>
                    <a:pt x="526" y="276"/>
                  </a:lnTo>
                  <a:lnTo>
                    <a:pt x="523" y="270"/>
                  </a:lnTo>
                  <a:lnTo>
                    <a:pt x="522" y="266"/>
                  </a:lnTo>
                  <a:lnTo>
                    <a:pt x="516" y="255"/>
                  </a:lnTo>
                  <a:lnTo>
                    <a:pt x="509" y="247"/>
                  </a:lnTo>
                  <a:lnTo>
                    <a:pt x="500" y="240"/>
                  </a:lnTo>
                  <a:lnTo>
                    <a:pt x="489" y="234"/>
                  </a:lnTo>
                  <a:lnTo>
                    <a:pt x="484" y="231"/>
                  </a:lnTo>
                  <a:lnTo>
                    <a:pt x="478" y="230"/>
                  </a:lnTo>
                  <a:lnTo>
                    <a:pt x="472" y="229"/>
                  </a:lnTo>
                  <a:lnTo>
                    <a:pt x="466" y="229"/>
                  </a:lnTo>
                  <a:lnTo>
                    <a:pt x="244" y="229"/>
                  </a:lnTo>
                  <a:lnTo>
                    <a:pt x="250" y="213"/>
                  </a:lnTo>
                  <a:lnTo>
                    <a:pt x="256" y="196"/>
                  </a:lnTo>
                  <a:lnTo>
                    <a:pt x="261" y="175"/>
                  </a:lnTo>
                  <a:lnTo>
                    <a:pt x="267" y="154"/>
                  </a:lnTo>
                  <a:lnTo>
                    <a:pt x="270" y="131"/>
                  </a:lnTo>
                  <a:lnTo>
                    <a:pt x="273" y="110"/>
                  </a:lnTo>
                  <a:lnTo>
                    <a:pt x="273" y="99"/>
                  </a:lnTo>
                  <a:lnTo>
                    <a:pt x="273" y="90"/>
                  </a:lnTo>
                  <a:lnTo>
                    <a:pt x="271" y="80"/>
                  </a:lnTo>
                  <a:lnTo>
                    <a:pt x="269" y="71"/>
                  </a:lnTo>
                  <a:lnTo>
                    <a:pt x="265" y="60"/>
                  </a:lnTo>
                  <a:lnTo>
                    <a:pt x="262" y="49"/>
                  </a:lnTo>
                  <a:lnTo>
                    <a:pt x="257" y="41"/>
                  </a:lnTo>
                  <a:lnTo>
                    <a:pt x="252" y="33"/>
                  </a:lnTo>
                  <a:lnTo>
                    <a:pt x="248" y="25"/>
                  </a:lnTo>
                  <a:lnTo>
                    <a:pt x="243" y="21"/>
                  </a:lnTo>
                  <a:lnTo>
                    <a:pt x="238" y="16"/>
                  </a:lnTo>
                  <a:lnTo>
                    <a:pt x="233" y="11"/>
                  </a:lnTo>
                  <a:lnTo>
                    <a:pt x="224" y="6"/>
                  </a:lnTo>
                  <a:lnTo>
                    <a:pt x="215" y="3"/>
                  </a:lnTo>
                  <a:lnTo>
                    <a:pt x="208" y="2"/>
                  </a:lnTo>
                  <a:lnTo>
                    <a:pt x="202" y="0"/>
                  </a:lnTo>
                  <a:lnTo>
                    <a:pt x="193" y="2"/>
                  </a:lnTo>
                  <a:lnTo>
                    <a:pt x="184" y="5"/>
                  </a:lnTo>
                  <a:lnTo>
                    <a:pt x="176" y="10"/>
                  </a:lnTo>
                  <a:lnTo>
                    <a:pt x="169" y="16"/>
                  </a:lnTo>
                  <a:lnTo>
                    <a:pt x="163" y="23"/>
                  </a:lnTo>
                  <a:lnTo>
                    <a:pt x="159" y="33"/>
                  </a:lnTo>
                  <a:lnTo>
                    <a:pt x="156" y="42"/>
                  </a:lnTo>
                  <a:lnTo>
                    <a:pt x="155" y="53"/>
                  </a:lnTo>
                  <a:lnTo>
                    <a:pt x="155" y="71"/>
                  </a:lnTo>
                  <a:lnTo>
                    <a:pt x="151" y="90"/>
                  </a:lnTo>
                  <a:lnTo>
                    <a:pt x="146" y="109"/>
                  </a:lnTo>
                  <a:lnTo>
                    <a:pt x="140" y="127"/>
                  </a:lnTo>
                  <a:lnTo>
                    <a:pt x="133" y="144"/>
                  </a:lnTo>
                  <a:lnTo>
                    <a:pt x="124" y="162"/>
                  </a:lnTo>
                  <a:lnTo>
                    <a:pt x="114" y="180"/>
                  </a:lnTo>
                  <a:lnTo>
                    <a:pt x="102" y="197"/>
                  </a:lnTo>
                  <a:lnTo>
                    <a:pt x="91" y="212"/>
                  </a:lnTo>
                  <a:lnTo>
                    <a:pt x="79" y="226"/>
                  </a:lnTo>
                  <a:lnTo>
                    <a:pt x="66" y="241"/>
                  </a:lnTo>
                  <a:lnTo>
                    <a:pt x="52" y="254"/>
                  </a:lnTo>
                  <a:lnTo>
                    <a:pt x="39" y="266"/>
                  </a:lnTo>
                  <a:lnTo>
                    <a:pt x="26" y="275"/>
                  </a:lnTo>
                  <a:lnTo>
                    <a:pt x="12" y="284"/>
                  </a:lnTo>
                  <a:lnTo>
                    <a:pt x="0" y="291"/>
                  </a:lnTo>
                  <a:lnTo>
                    <a:pt x="0" y="582"/>
                  </a:lnTo>
                  <a:lnTo>
                    <a:pt x="17" y="586"/>
                  </a:lnTo>
                  <a:lnTo>
                    <a:pt x="32" y="588"/>
                  </a:lnTo>
                  <a:lnTo>
                    <a:pt x="48" y="592"/>
                  </a:lnTo>
                  <a:lnTo>
                    <a:pt x="61" y="595"/>
                  </a:lnTo>
                  <a:lnTo>
                    <a:pt x="88" y="602"/>
                  </a:lnTo>
                  <a:lnTo>
                    <a:pt x="114" y="607"/>
                  </a:lnTo>
                  <a:lnTo>
                    <a:pt x="129" y="610"/>
                  </a:lnTo>
                  <a:lnTo>
                    <a:pt x="144" y="611"/>
                  </a:lnTo>
                  <a:lnTo>
                    <a:pt x="161" y="612"/>
                  </a:lnTo>
                  <a:lnTo>
                    <a:pt x="180" y="612"/>
                  </a:lnTo>
                  <a:lnTo>
                    <a:pt x="383" y="612"/>
                  </a:lnTo>
                  <a:lnTo>
                    <a:pt x="394" y="611"/>
                  </a:lnTo>
                  <a:lnTo>
                    <a:pt x="403" y="608"/>
                  </a:lnTo>
                  <a:lnTo>
                    <a:pt x="412" y="605"/>
                  </a:lnTo>
                  <a:lnTo>
                    <a:pt x="419" y="600"/>
                  </a:lnTo>
                  <a:lnTo>
                    <a:pt x="424" y="593"/>
                  </a:lnTo>
                  <a:lnTo>
                    <a:pt x="428" y="585"/>
                  </a:lnTo>
                  <a:lnTo>
                    <a:pt x="430" y="575"/>
                  </a:lnTo>
                  <a:lnTo>
                    <a:pt x="431" y="564"/>
                  </a:lnTo>
                  <a:lnTo>
                    <a:pt x="431" y="557"/>
                  </a:lnTo>
                  <a:lnTo>
                    <a:pt x="428" y="550"/>
                  </a:lnTo>
                  <a:lnTo>
                    <a:pt x="426" y="544"/>
                  </a:lnTo>
                  <a:lnTo>
                    <a:pt x="424" y="538"/>
                  </a:lnTo>
                  <a:lnTo>
                    <a:pt x="433" y="536"/>
                  </a:lnTo>
                  <a:lnTo>
                    <a:pt x="441" y="532"/>
                  </a:lnTo>
                  <a:lnTo>
                    <a:pt x="449" y="527"/>
                  </a:lnTo>
                  <a:lnTo>
                    <a:pt x="455" y="523"/>
                  </a:lnTo>
                  <a:lnTo>
                    <a:pt x="460" y="516"/>
                  </a:lnTo>
                  <a:lnTo>
                    <a:pt x="464" y="508"/>
                  </a:lnTo>
                  <a:lnTo>
                    <a:pt x="466" y="501"/>
                  </a:lnTo>
                  <a:lnTo>
                    <a:pt x="466" y="492"/>
                  </a:lnTo>
                  <a:lnTo>
                    <a:pt x="466" y="481"/>
                  </a:lnTo>
                  <a:lnTo>
                    <a:pt x="464" y="472"/>
                  </a:lnTo>
                  <a:lnTo>
                    <a:pt x="460" y="462"/>
                  </a:lnTo>
                  <a:lnTo>
                    <a:pt x="456" y="455"/>
                  </a:lnTo>
                  <a:lnTo>
                    <a:pt x="465" y="451"/>
                  </a:lnTo>
                  <a:lnTo>
                    <a:pt x="475" y="447"/>
                  </a:lnTo>
                  <a:lnTo>
                    <a:pt x="482" y="441"/>
                  </a:lnTo>
                  <a:lnTo>
                    <a:pt x="489" y="433"/>
                  </a:lnTo>
                  <a:lnTo>
                    <a:pt x="495" y="425"/>
                  </a:lnTo>
                  <a:lnTo>
                    <a:pt x="499" y="416"/>
                  </a:lnTo>
                  <a:lnTo>
                    <a:pt x="502" y="406"/>
                  </a:lnTo>
                  <a:lnTo>
                    <a:pt x="502" y="397"/>
                  </a:lnTo>
                  <a:lnTo>
                    <a:pt x="502" y="391"/>
                  </a:lnTo>
                  <a:lnTo>
                    <a:pt x="501" y="386"/>
                  </a:lnTo>
                  <a:lnTo>
                    <a:pt x="500" y="380"/>
                  </a:lnTo>
                  <a:lnTo>
                    <a:pt x="497" y="375"/>
                  </a:lnTo>
                  <a:lnTo>
                    <a:pt x="491" y="366"/>
                  </a:lnTo>
                  <a:lnTo>
                    <a:pt x="484" y="357"/>
                  </a:lnTo>
                  <a:lnTo>
                    <a:pt x="495" y="353"/>
                  </a:lnTo>
                  <a:lnTo>
                    <a:pt x="503" y="345"/>
                  </a:lnTo>
                  <a:lnTo>
                    <a:pt x="510" y="338"/>
                  </a:lnTo>
                  <a:lnTo>
                    <a:pt x="516" y="329"/>
                  </a:lnTo>
                  <a:lnTo>
                    <a:pt x="521" y="319"/>
                  </a:lnTo>
                  <a:lnTo>
                    <a:pt x="523" y="309"/>
                  </a:lnTo>
                  <a:lnTo>
                    <a:pt x="526" y="298"/>
                  </a:lnTo>
                  <a:lnTo>
                    <a:pt x="527" y="2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53" name="Freeform 3136"/>
            <p:cNvSpPr>
              <a:spLocks noEditPoints="1"/>
            </p:cNvSpPr>
            <p:nvPr/>
          </p:nvSpPr>
          <p:spPr>
            <a:xfrm>
              <a:off x="7600950" y="879475"/>
              <a:ext cx="66675" cy="152400"/>
            </a:xfrm>
            <a:custGeom>
              <a:avLst/>
              <a:gdLst>
                <a:gd name="T0" fmla="*/ 104 w 168"/>
                <a:gd name="T1" fmla="*/ 330 h 385"/>
                <a:gd name="T2" fmla="*/ 98 w 168"/>
                <a:gd name="T3" fmla="*/ 329 h 385"/>
                <a:gd name="T4" fmla="*/ 93 w 168"/>
                <a:gd name="T5" fmla="*/ 326 h 385"/>
                <a:gd name="T6" fmla="*/ 90 w 168"/>
                <a:gd name="T7" fmla="*/ 320 h 385"/>
                <a:gd name="T8" fmla="*/ 88 w 168"/>
                <a:gd name="T9" fmla="*/ 316 h 385"/>
                <a:gd name="T10" fmla="*/ 90 w 168"/>
                <a:gd name="T11" fmla="*/ 310 h 385"/>
                <a:gd name="T12" fmla="*/ 93 w 168"/>
                <a:gd name="T13" fmla="*/ 305 h 385"/>
                <a:gd name="T14" fmla="*/ 98 w 168"/>
                <a:gd name="T15" fmla="*/ 301 h 385"/>
                <a:gd name="T16" fmla="*/ 104 w 168"/>
                <a:gd name="T17" fmla="*/ 300 h 385"/>
                <a:gd name="T18" fmla="*/ 110 w 168"/>
                <a:gd name="T19" fmla="*/ 301 h 385"/>
                <a:gd name="T20" fmla="*/ 115 w 168"/>
                <a:gd name="T21" fmla="*/ 305 h 385"/>
                <a:gd name="T22" fmla="*/ 117 w 168"/>
                <a:gd name="T23" fmla="*/ 310 h 385"/>
                <a:gd name="T24" fmla="*/ 118 w 168"/>
                <a:gd name="T25" fmla="*/ 316 h 385"/>
                <a:gd name="T26" fmla="*/ 117 w 168"/>
                <a:gd name="T27" fmla="*/ 320 h 385"/>
                <a:gd name="T28" fmla="*/ 115 w 168"/>
                <a:gd name="T29" fmla="*/ 326 h 385"/>
                <a:gd name="T30" fmla="*/ 110 w 168"/>
                <a:gd name="T31" fmla="*/ 329 h 385"/>
                <a:gd name="T32" fmla="*/ 104 w 168"/>
                <a:gd name="T33" fmla="*/ 330 h 385"/>
                <a:gd name="T34" fmla="*/ 104 w 168"/>
                <a:gd name="T35" fmla="*/ 330 h 385"/>
                <a:gd name="T36" fmla="*/ 156 w 168"/>
                <a:gd name="T37" fmla="*/ 2 h 385"/>
                <a:gd name="T38" fmla="*/ 13 w 168"/>
                <a:gd name="T39" fmla="*/ 0 h 385"/>
                <a:gd name="T40" fmla="*/ 9 w 168"/>
                <a:gd name="T41" fmla="*/ 2 h 385"/>
                <a:gd name="T42" fmla="*/ 4 w 168"/>
                <a:gd name="T43" fmla="*/ 4 h 385"/>
                <a:gd name="T44" fmla="*/ 2 w 168"/>
                <a:gd name="T45" fmla="*/ 9 h 385"/>
                <a:gd name="T46" fmla="*/ 0 w 168"/>
                <a:gd name="T47" fmla="*/ 14 h 385"/>
                <a:gd name="T48" fmla="*/ 0 w 168"/>
                <a:gd name="T49" fmla="*/ 373 h 385"/>
                <a:gd name="T50" fmla="*/ 2 w 168"/>
                <a:gd name="T51" fmla="*/ 378 h 385"/>
                <a:gd name="T52" fmla="*/ 4 w 168"/>
                <a:gd name="T53" fmla="*/ 381 h 385"/>
                <a:gd name="T54" fmla="*/ 9 w 168"/>
                <a:gd name="T55" fmla="*/ 383 h 385"/>
                <a:gd name="T56" fmla="*/ 13 w 168"/>
                <a:gd name="T57" fmla="*/ 385 h 385"/>
                <a:gd name="T58" fmla="*/ 156 w 168"/>
                <a:gd name="T59" fmla="*/ 385 h 385"/>
                <a:gd name="T60" fmla="*/ 161 w 168"/>
                <a:gd name="T61" fmla="*/ 383 h 385"/>
                <a:gd name="T62" fmla="*/ 165 w 168"/>
                <a:gd name="T63" fmla="*/ 381 h 385"/>
                <a:gd name="T64" fmla="*/ 168 w 168"/>
                <a:gd name="T65" fmla="*/ 378 h 385"/>
                <a:gd name="T66" fmla="*/ 168 w 168"/>
                <a:gd name="T67" fmla="*/ 373 h 385"/>
                <a:gd name="T68" fmla="*/ 168 w 168"/>
                <a:gd name="T69" fmla="*/ 303 h 385"/>
                <a:gd name="T70" fmla="*/ 168 w 168"/>
                <a:gd name="T71" fmla="*/ 72 h 385"/>
                <a:gd name="T72" fmla="*/ 168 w 168"/>
                <a:gd name="T73" fmla="*/ 14 h 385"/>
                <a:gd name="T74" fmla="*/ 168 w 168"/>
                <a:gd name="T75" fmla="*/ 9 h 385"/>
                <a:gd name="T76" fmla="*/ 166 w 168"/>
                <a:gd name="T77" fmla="*/ 5 h 385"/>
                <a:gd name="T78" fmla="*/ 161 w 168"/>
                <a:gd name="T79" fmla="*/ 3 h 385"/>
                <a:gd name="T80" fmla="*/ 156 w 168"/>
                <a:gd name="T81" fmla="*/ 2 h 385"/>
                <a:gd name="T82" fmla="*/ 156 w 168"/>
                <a:gd name="T83" fmla="*/ 2 h 385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8" h="385">
                  <a:moveTo>
                    <a:pt x="104" y="330"/>
                  </a:moveTo>
                  <a:lnTo>
                    <a:pt x="98" y="329"/>
                  </a:lnTo>
                  <a:lnTo>
                    <a:pt x="93" y="326"/>
                  </a:lnTo>
                  <a:lnTo>
                    <a:pt x="90" y="320"/>
                  </a:lnTo>
                  <a:lnTo>
                    <a:pt x="88" y="316"/>
                  </a:lnTo>
                  <a:lnTo>
                    <a:pt x="90" y="310"/>
                  </a:lnTo>
                  <a:lnTo>
                    <a:pt x="93" y="305"/>
                  </a:lnTo>
                  <a:lnTo>
                    <a:pt x="98" y="301"/>
                  </a:lnTo>
                  <a:lnTo>
                    <a:pt x="104" y="300"/>
                  </a:lnTo>
                  <a:lnTo>
                    <a:pt x="110" y="301"/>
                  </a:lnTo>
                  <a:lnTo>
                    <a:pt x="115" y="305"/>
                  </a:lnTo>
                  <a:lnTo>
                    <a:pt x="117" y="310"/>
                  </a:lnTo>
                  <a:lnTo>
                    <a:pt x="118" y="316"/>
                  </a:lnTo>
                  <a:lnTo>
                    <a:pt x="117" y="320"/>
                  </a:lnTo>
                  <a:lnTo>
                    <a:pt x="115" y="326"/>
                  </a:lnTo>
                  <a:lnTo>
                    <a:pt x="110" y="329"/>
                  </a:lnTo>
                  <a:lnTo>
                    <a:pt x="104" y="330"/>
                  </a:lnTo>
                  <a:lnTo>
                    <a:pt x="104" y="330"/>
                  </a:lnTo>
                  <a:close/>
                  <a:moveTo>
                    <a:pt x="156" y="2"/>
                  </a:moveTo>
                  <a:lnTo>
                    <a:pt x="13" y="0"/>
                  </a:lnTo>
                  <a:lnTo>
                    <a:pt x="9" y="2"/>
                  </a:lnTo>
                  <a:lnTo>
                    <a:pt x="4" y="4"/>
                  </a:lnTo>
                  <a:lnTo>
                    <a:pt x="2" y="9"/>
                  </a:lnTo>
                  <a:lnTo>
                    <a:pt x="0" y="14"/>
                  </a:lnTo>
                  <a:lnTo>
                    <a:pt x="0" y="373"/>
                  </a:lnTo>
                  <a:lnTo>
                    <a:pt x="2" y="378"/>
                  </a:lnTo>
                  <a:lnTo>
                    <a:pt x="4" y="381"/>
                  </a:lnTo>
                  <a:lnTo>
                    <a:pt x="9" y="383"/>
                  </a:lnTo>
                  <a:lnTo>
                    <a:pt x="13" y="385"/>
                  </a:lnTo>
                  <a:lnTo>
                    <a:pt x="156" y="385"/>
                  </a:lnTo>
                  <a:lnTo>
                    <a:pt x="161" y="383"/>
                  </a:lnTo>
                  <a:lnTo>
                    <a:pt x="165" y="381"/>
                  </a:lnTo>
                  <a:lnTo>
                    <a:pt x="168" y="378"/>
                  </a:lnTo>
                  <a:lnTo>
                    <a:pt x="168" y="373"/>
                  </a:lnTo>
                  <a:lnTo>
                    <a:pt x="168" y="303"/>
                  </a:lnTo>
                  <a:lnTo>
                    <a:pt x="168" y="72"/>
                  </a:lnTo>
                  <a:lnTo>
                    <a:pt x="168" y="14"/>
                  </a:lnTo>
                  <a:lnTo>
                    <a:pt x="168" y="9"/>
                  </a:lnTo>
                  <a:lnTo>
                    <a:pt x="166" y="5"/>
                  </a:lnTo>
                  <a:lnTo>
                    <a:pt x="161" y="3"/>
                  </a:lnTo>
                  <a:lnTo>
                    <a:pt x="156" y="2"/>
                  </a:lnTo>
                  <a:lnTo>
                    <a:pt x="156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5" name="Straight Connector 5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31"/>
          <p:cNvSpPr/>
          <p:nvPr/>
        </p:nvSpPr>
        <p:spPr>
          <a:xfrm>
            <a:off x="2065205" y="3429000"/>
            <a:ext cx="1792606" cy="699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000">
                <a:solidFill>
                  <a:schemeClr val="bg1"/>
                </a:solidFill>
                <a:latin typeface="함초롬돋움"/>
              </a:rPr>
              <a:t>모든 바이너리</a:t>
            </a:r>
            <a:endParaRPr lang="ko-KR" altLang="en-US" sz="2000">
              <a:solidFill>
                <a:schemeClr val="bg1"/>
              </a:solidFill>
              <a:latin typeface="함초롬돋움"/>
            </a:endParaRPr>
          </a:p>
          <a:p>
            <a:pPr lvl="0" algn="ctr">
              <a:defRPr/>
            </a:pPr>
            <a:r>
              <a:rPr lang="ko-KR" altLang="en-US" sz="2000">
                <a:solidFill>
                  <a:schemeClr val="bg1"/>
                </a:solidFill>
                <a:latin typeface="함초롬돋움"/>
              </a:rPr>
              <a:t>압축</a:t>
            </a:r>
            <a:endParaRPr lang="ko-KR" altLang="en-US" sz="2000">
              <a:solidFill>
                <a:schemeClr val="bg1"/>
              </a:solidFill>
              <a:latin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32"/>
          <p:cNvSpPr/>
          <p:nvPr/>
        </p:nvSpPr>
        <p:spPr>
          <a:xfrm flipV="1"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100000">
                <a:srgbClr val="181e26">
                  <a:alpha val="72000"/>
                </a:srgbClr>
              </a:gs>
              <a:gs pos="0">
                <a:srgbClr val="181e2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25" name="Rectangle 6"/>
          <p:cNvSpPr/>
          <p:nvPr/>
        </p:nvSpPr>
        <p:spPr>
          <a:xfrm>
            <a:off x="736600" y="923435"/>
            <a:ext cx="8153400" cy="3670300"/>
          </a:xfrm>
          <a:prstGeom prst="rect">
            <a:avLst/>
          </a:prstGeom>
          <a:noFill/>
          <a:ln w="22225">
            <a:solidFill>
              <a:srgbClr val="6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1" name="텍스트 개체 틀 8"/>
          <p:cNvSpPr txBox="1"/>
          <p:nvPr/>
        </p:nvSpPr>
        <p:spPr>
          <a:xfrm>
            <a:off x="1763257" y="1512288"/>
            <a:ext cx="5388860" cy="48904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/>
              <a:buNone/>
              <a:defRPr sz="2400" b="1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함초롬돋움"/>
                <a:ea typeface="함초롬돋움"/>
                <a:cs typeface="함초롬돋움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CONTENTS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12" name="텍스트 개체 틀 8"/>
          <p:cNvSpPr txBox="1"/>
          <p:nvPr/>
        </p:nvSpPr>
        <p:spPr>
          <a:xfrm>
            <a:off x="1763257" y="2520173"/>
            <a:ext cx="5388860" cy="30501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/>
              <a:buNone/>
              <a:defRPr sz="1600" b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함초롬돋움"/>
                <a:ea typeface="함초롬돋움"/>
                <a:cs typeface="함초롬돋움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01. </a:t>
            </a:r>
            <a:r>
              <a:rPr lang="ko-KR" altLang="en-US" b="1">
                <a:solidFill>
                  <a:schemeClr val="lt1"/>
                </a:solidFill>
              </a:rPr>
              <a:t>프로젝트 개요</a:t>
            </a:r>
            <a:endParaRPr lang="ko-KR" altLang="en-US" b="1">
              <a:solidFill>
                <a:schemeClr val="lt1"/>
              </a:solidFill>
            </a:endParaRPr>
          </a:p>
        </p:txBody>
      </p:sp>
      <p:sp>
        <p:nvSpPr>
          <p:cNvPr id="13" name="텍스트 개체 틀 8"/>
          <p:cNvSpPr txBox="1"/>
          <p:nvPr/>
        </p:nvSpPr>
        <p:spPr>
          <a:xfrm>
            <a:off x="1763257" y="3033196"/>
            <a:ext cx="5388860" cy="30501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/>
              <a:buNone/>
              <a:defRPr sz="1600" b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함초롬돋움"/>
                <a:ea typeface="함초롬돋움"/>
                <a:cs typeface="함초롬돋움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02. </a:t>
            </a:r>
            <a:r>
              <a:rPr lang="ko-KR" altLang="en-US" b="1">
                <a:solidFill>
                  <a:schemeClr val="lt1"/>
                </a:solidFill>
              </a:rPr>
              <a:t>프로젝트 현실적 제한조건</a:t>
            </a:r>
            <a:endParaRPr lang="ko-KR" altLang="en-US" b="1">
              <a:solidFill>
                <a:schemeClr val="lt1"/>
              </a:solidFill>
            </a:endParaRPr>
          </a:p>
        </p:txBody>
      </p:sp>
      <p:sp>
        <p:nvSpPr>
          <p:cNvPr id="14" name="텍스트 개체 틀 8"/>
          <p:cNvSpPr txBox="1"/>
          <p:nvPr/>
        </p:nvSpPr>
        <p:spPr>
          <a:xfrm>
            <a:off x="1763257" y="3546218"/>
            <a:ext cx="5388860" cy="30501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/>
              <a:buNone/>
              <a:defRPr sz="1600" b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함초롬돋움"/>
                <a:ea typeface="함초롬돋움"/>
                <a:cs typeface="함초롬돋움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03. </a:t>
            </a:r>
            <a:r>
              <a:rPr lang="ko-KR" altLang="en-US" b="1">
                <a:solidFill>
                  <a:schemeClr val="lt1"/>
                </a:solidFill>
              </a:rPr>
              <a:t>프로젝트 목적</a:t>
            </a:r>
            <a:endParaRPr lang="ko-KR" altLang="en-US" b="1">
              <a:solidFill>
                <a:schemeClr val="lt1"/>
              </a:solidFill>
            </a:endParaRPr>
          </a:p>
        </p:txBody>
      </p:sp>
      <p:sp>
        <p:nvSpPr>
          <p:cNvPr id="15" name="텍스트 개체 틀 8"/>
          <p:cNvSpPr txBox="1"/>
          <p:nvPr/>
        </p:nvSpPr>
        <p:spPr>
          <a:xfrm>
            <a:off x="1763257" y="4059241"/>
            <a:ext cx="5388860" cy="30501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/>
              <a:buNone/>
              <a:defRPr sz="1600" b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함초롬돋움"/>
                <a:ea typeface="함초롬돋움"/>
                <a:cs typeface="함초롬돋움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04. </a:t>
            </a:r>
            <a:r>
              <a:rPr lang="ko-KR" altLang="en-US" b="1">
                <a:solidFill>
                  <a:schemeClr val="lt1"/>
                </a:solidFill>
              </a:rPr>
              <a:t>설계 요약</a:t>
            </a:r>
            <a:endParaRPr lang="ko-KR" altLang="en-US" b="1">
              <a:solidFill>
                <a:schemeClr val="lt1"/>
              </a:solidFill>
            </a:endParaRPr>
          </a:p>
        </p:txBody>
      </p:sp>
      <p:sp>
        <p:nvSpPr>
          <p:cNvPr id="16" name="텍스트 개체 틀 8"/>
          <p:cNvSpPr txBox="1"/>
          <p:nvPr/>
        </p:nvSpPr>
        <p:spPr>
          <a:xfrm>
            <a:off x="1763257" y="4572264"/>
            <a:ext cx="5388860" cy="30501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/>
              <a:buNone/>
              <a:defRPr sz="1600" b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함초롬돋움"/>
                <a:ea typeface="함초롬돋움"/>
                <a:cs typeface="함초롬돋움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05. </a:t>
            </a:r>
            <a:r>
              <a:rPr lang="ko-KR" altLang="en-US" b="1">
                <a:solidFill>
                  <a:schemeClr val="lt1"/>
                </a:solidFill>
              </a:rPr>
              <a:t>설계 결정의 논의</a:t>
            </a:r>
            <a:endParaRPr lang="ko-KR" altLang="en-US" b="1">
              <a:solidFill>
                <a:schemeClr val="lt1"/>
              </a:solidFill>
            </a:endParaRPr>
          </a:p>
        </p:txBody>
      </p:sp>
      <p:sp>
        <p:nvSpPr>
          <p:cNvPr id="17" name="텍스트 개체 틀 8"/>
          <p:cNvSpPr txBox="1"/>
          <p:nvPr/>
        </p:nvSpPr>
        <p:spPr>
          <a:xfrm>
            <a:off x="1763257" y="5542484"/>
            <a:ext cx="5388860" cy="30501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/>
              <a:buNone/>
              <a:defRPr sz="1600" b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함초롬돋움"/>
                <a:ea typeface="함초롬돋움"/>
                <a:cs typeface="함초롬돋움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ko-KR"/>
              <a:t>06.</a:t>
            </a:r>
            <a:r>
              <a:rPr lang="ko-KR" altLang="en-US"/>
              <a:t> 결론</a:t>
            </a:r>
            <a:endParaRPr lang="ko-KR" altLang="en-US"/>
          </a:p>
        </p:txBody>
      </p:sp>
      <p:cxnSp>
        <p:nvCxnSpPr>
          <p:cNvPr id="20" name="Straight Connector 5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solidFill>
            <a:srgbClr val="9d5cbb"/>
          </a:solidFill>
          <a:ln>
            <a:solidFill>
              <a:srgbClr val="9d5cbb">
                <a:alpha val="2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5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  <a:solidFill>
            <a:srgbClr val="9d5cbb"/>
          </a:solidFill>
        </p:grpSpPr>
        <p:cxnSp>
          <p:nvCxnSpPr>
            <p:cNvPr id="22" name="Straight Connector 5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grpFill/>
            <a:ln w="22225">
              <a:solidFill>
                <a:srgbClr val="9d5cb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5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grpFill/>
            <a:ln w="22225">
              <a:solidFill>
                <a:srgbClr val="9d5cb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5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grpFill/>
            <a:ln w="22225">
              <a:solidFill>
                <a:srgbClr val="9d5cb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43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27" name="Group 53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28" name="Straight Connector 4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52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54"/>
          <p:cNvGrpSpPr/>
          <p:nvPr/>
        </p:nvGrpSpPr>
        <p:grpSpPr>
          <a:xfrm rot="0">
            <a:off x="11895080" y="3330702"/>
            <a:ext cx="111351" cy="188568"/>
            <a:chOff x="10015538" y="-1152525"/>
            <a:chExt cx="158976" cy="209999"/>
          </a:xfrm>
        </p:grpSpPr>
        <p:cxnSp>
          <p:nvCxnSpPr>
            <p:cNvPr id="31" name="Straight Connector 55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56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텍스트 개체 틀 8"/>
          <p:cNvSpPr txBox="1"/>
          <p:nvPr/>
        </p:nvSpPr>
        <p:spPr>
          <a:xfrm>
            <a:off x="1773917" y="5088446"/>
            <a:ext cx="5388860" cy="305010"/>
          </a:xfrm>
          <a:prstGeom prst="rect">
            <a:avLst/>
          </a:prstGeom>
        </p:spPr>
        <p:txBody>
          <a:bodyPr lIns="0" tIns="0" rIns="0" bIns="0"/>
          <a:lstStyle/>
          <a:p>
            <a:pPr lvl="0">
              <a:defRPr/>
            </a:pPr>
            <a:r>
              <a:rPr lang="en-US" altLang="ko-KR" sz="1600" b="1">
                <a:solidFill>
                  <a:schemeClr val="lt1"/>
                </a:solidFill>
                <a:latin typeface="함초롬돋움"/>
                <a:ea typeface="함초롬돋움"/>
                <a:cs typeface="함초롬돋움"/>
              </a:rPr>
              <a:t>06. </a:t>
            </a:r>
            <a:r>
              <a:rPr lang="ko-KR" altLang="en-US" sz="1600" b="1">
                <a:solidFill>
                  <a:schemeClr val="lt1"/>
                </a:solidFill>
                <a:latin typeface="함초롬돋움"/>
                <a:ea typeface="함초롬돋움"/>
                <a:cs typeface="함초롬돋움"/>
              </a:rPr>
              <a:t>프로젝트 평가</a:t>
            </a:r>
            <a:endParaRPr lang="ko-KR" altLang="en-US" sz="1600" b="1">
              <a:solidFill>
                <a:schemeClr val="lt1"/>
              </a:solidFill>
              <a:latin typeface="함초롬돋움"/>
              <a:cs typeface="함초롬돋움"/>
            </a:endParaRPr>
          </a:p>
        </p:txBody>
      </p:sp>
      <p:sp>
        <p:nvSpPr>
          <p:cNvPr id="37" name="텍스트 개체 틀 8"/>
          <p:cNvSpPr txBox="1"/>
          <p:nvPr/>
        </p:nvSpPr>
        <p:spPr>
          <a:xfrm>
            <a:off x="1773917" y="5601469"/>
            <a:ext cx="5388860" cy="305010"/>
          </a:xfrm>
          <a:prstGeom prst="rect">
            <a:avLst/>
          </a:prstGeom>
        </p:spPr>
        <p:txBody>
          <a:bodyPr lIns="0" tIns="0" rIns="0" bIns="0"/>
          <a:lstStyle/>
          <a:p>
            <a:pPr lvl="0">
              <a:defRPr/>
            </a:pPr>
            <a:r>
              <a:rPr lang="en-US" altLang="ko-KR" sz="1600" b="1">
                <a:solidFill>
                  <a:schemeClr val="lt1"/>
                </a:solidFill>
                <a:latin typeface="함초롬돋움"/>
                <a:ea typeface="함초롬돋움"/>
                <a:cs typeface="함초롬돋움"/>
              </a:rPr>
              <a:t>05. </a:t>
            </a:r>
            <a:r>
              <a:rPr lang="ko-KR" altLang="en-US" sz="1600" b="1">
                <a:solidFill>
                  <a:schemeClr val="lt1"/>
                </a:solidFill>
                <a:latin typeface="함초롬돋움"/>
                <a:ea typeface="함초롬돋움"/>
                <a:cs typeface="함초롬돋움"/>
              </a:rPr>
              <a:t>결론</a:t>
            </a:r>
            <a:endParaRPr lang="ko-KR" altLang="en-US" sz="1600" b="1">
              <a:solidFill>
                <a:schemeClr val="lt1"/>
              </a:solidFill>
              <a:latin typeface="함초롬돋움"/>
              <a:cs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able, sitting, umbrella, computer  Description automatically generated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36600" y="923435"/>
            <a:ext cx="8153400" cy="3670300"/>
          </a:xfrm>
          <a:prstGeom prst="rect">
            <a:avLst/>
          </a:prstGeom>
          <a:noFill/>
          <a:ln w="22225">
            <a:solidFill>
              <a:srgbClr val="6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49485" y="1059914"/>
            <a:ext cx="837463" cy="237765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2000">
                <a:srgbClr val="6c00ff"/>
              </a:gs>
              <a:gs pos="100000">
                <a:srgbClr val="9d05f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49485" y="1246749"/>
            <a:ext cx="3123480" cy="20946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sz="6600" b="1">
                <a:solidFill>
                  <a:schemeClr val="bg1"/>
                </a:solidFill>
                <a:latin typeface="Arial"/>
                <a:cs typeface="Arial"/>
              </a:rPr>
              <a:t>THANK</a:t>
            </a:r>
            <a:endParaRPr lang="en-US" sz="6600" b="1">
              <a:solidFill>
                <a:schemeClr val="bg1"/>
              </a:solidFill>
              <a:latin typeface="Arial"/>
              <a:cs typeface="Arial"/>
            </a:endParaRPr>
          </a:p>
          <a:p>
            <a:pPr lvl="0">
              <a:defRPr/>
            </a:pPr>
            <a:r>
              <a:rPr lang="en-US" sz="6600">
                <a:solidFill>
                  <a:schemeClr val="bg1"/>
                </a:solidFill>
                <a:latin typeface="Arial"/>
                <a:cs typeface="Arial"/>
              </a:rPr>
              <a:t>YOU</a:t>
            </a:r>
            <a:endParaRPr lang="en-ID" sz="660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2" name="Freeform: Shape 11"/>
          <p:cNvSpPr/>
          <p:nvPr/>
        </p:nvSpPr>
        <p:spPr>
          <a:xfrm rot="2700000">
            <a:off x="6341448" y="4850831"/>
            <a:ext cx="1210668" cy="1167255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14" name="Group 1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/>
          <p:cNvCxnSpPr/>
          <p:nvPr/>
        </p:nvCxnSpPr>
        <p:spPr>
          <a:xfrm>
            <a:off x="11871891" y="558800"/>
            <a:ext cx="0" cy="457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 rot="5400000">
            <a:off x="11231208" y="5779700"/>
            <a:ext cx="1315159" cy="266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200" b="0" i="0">
                <a:solidFill>
                  <a:schemeClr val="bg1"/>
                </a:solidFill>
                <a:effectLst/>
                <a:latin typeface="Arial"/>
                <a:cs typeface="Arial"/>
              </a:rPr>
              <a:t>명 </a:t>
            </a:r>
            <a:r>
              <a:rPr lang="en-US" altLang="ko-KR" sz="1200" b="0" i="0">
                <a:solidFill>
                  <a:schemeClr val="bg1"/>
                </a:solidFill>
                <a:effectLst/>
                <a:latin typeface="Arial"/>
                <a:cs typeface="Arial"/>
              </a:rPr>
              <a:t>ZIP</a:t>
            </a:r>
            <a:endParaRPr lang="en-US" altLang="ko-KR" sz="1200" b="0" i="0">
              <a:solidFill>
                <a:schemeClr val="bg1"/>
              </a:solidFill>
              <a:effectLst/>
              <a:latin typeface="Arial"/>
              <a:cs typeface="Arial"/>
            </a:endParaRPr>
          </a:p>
        </p:txBody>
      </p:sp>
      <p:pic>
        <p:nvPicPr>
          <p:cNvPr id="24" name="Picture 60" descr="A person wearing a suit and tie  Description automatically generated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361028" y="1438338"/>
            <a:ext cx="3981323" cy="3981323"/>
          </a:xfrm>
          <a:prstGeom prst="rect">
            <a:avLst/>
          </a:prstGeom>
          <a:effectLst>
            <a:outerShdw blurRad="228600" dist="38100" dir="10800000" sx="102000" sy="102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2732747" y="530093"/>
            <a:ext cx="67265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800" b="1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+mn-ea"/>
                <a:cs typeface="함초롬돋움"/>
              </a:rPr>
              <a:t>프로젝트 개요</a:t>
            </a:r>
            <a:endParaRPr kumimoji="0" lang="ko-KR" altLang="en-US" sz="2800" b="1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+mn-ea"/>
              <a:cs typeface="함초롬돋움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825063" y="2297947"/>
            <a:ext cx="2360745" cy="66432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4400" b="1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Open Sans"/>
                <a:cs typeface="함초롬돋움"/>
              </a:rPr>
              <a:t>목적</a:t>
            </a:r>
            <a:endParaRPr kumimoji="0" lang="ko-KR" altLang="en-US" sz="4400" b="1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Open Sans"/>
              <a:cs typeface="함초롬돋움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1036149" y="3487609"/>
            <a:ext cx="1938573" cy="7319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Font typeface="Arial"/>
              <a:buChar char="•"/>
              <a:defRPr/>
            </a:pPr>
            <a:r>
              <a:rPr kumimoji="0" lang="en-US" altLang="ko-KR" sz="1200" b="0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+mn-ea"/>
                <a:cs typeface="함초롬돋움"/>
              </a:rPr>
              <a:t>GUI </a:t>
            </a:r>
            <a:r>
              <a:rPr kumimoji="0" lang="ko-KR" altLang="en-US" sz="1200" b="0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+mn-ea"/>
                <a:cs typeface="함초롬돋움"/>
              </a:rPr>
              <a:t>기반 바이너리 파일 압축</a:t>
            </a:r>
            <a:endParaRPr kumimoji="0" lang="ko-KR" altLang="en-US" sz="1200" b="0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+mn-ea"/>
              <a:cs typeface="함초롬돋움"/>
            </a:endParaRPr>
          </a:p>
        </p:txBody>
      </p:sp>
      <p:grpSp>
        <p:nvGrpSpPr>
          <p:cNvPr id="218" name="Group 217"/>
          <p:cNvGrpSpPr/>
          <p:nvPr/>
        </p:nvGrpSpPr>
        <p:grpSpPr>
          <a:xfrm rot="0">
            <a:off x="753016" y="2090288"/>
            <a:ext cx="2504839" cy="3373586"/>
            <a:chOff x="600617" y="1217205"/>
            <a:chExt cx="2504839" cy="3373586"/>
          </a:xfrm>
        </p:grpSpPr>
        <p:sp>
          <p:nvSpPr>
            <p:cNvPr id="13" name="Rectangle 12"/>
            <p:cNvSpPr/>
            <p:nvPr/>
          </p:nvSpPr>
          <p:spPr>
            <a:xfrm>
              <a:off x="600617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600617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</p:grpSp>
      <p:sp>
        <p:nvSpPr>
          <p:cNvPr id="73" name="Rectangle 72"/>
          <p:cNvSpPr/>
          <p:nvPr/>
        </p:nvSpPr>
        <p:spPr>
          <a:xfrm>
            <a:off x="3516355" y="2297945"/>
            <a:ext cx="2153840" cy="66433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4400" b="1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Open Sans"/>
                <a:cs typeface="함초롬돋움"/>
              </a:rPr>
              <a:t>주안점</a:t>
            </a:r>
            <a:endParaRPr kumimoji="0" lang="ko-KR" altLang="en-US" sz="4400" b="1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Open Sans"/>
              <a:cs typeface="함초롬돋움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3595979" y="3487609"/>
            <a:ext cx="1938573" cy="10939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marR="0" lvl="0" indent="-285750" algn="l" defTabSz="914400" rtl="0" eaLnBrk="1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Font typeface="Arial"/>
              <a:buChar char="•"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+mn-ea"/>
                <a:cs typeface="함초롬돋움"/>
              </a:rPr>
              <a:t>압축 알고리즘 탐구</a:t>
            </a:r>
            <a:endParaRPr kumimoji="0" lang="ko-KR" altLang="en-US" sz="1200" b="0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+mn-ea"/>
              <a:cs typeface="함초롬돋움"/>
            </a:endParaRPr>
          </a:p>
          <a:p>
            <a:pPr marL="285750" marR="0" lvl="0" indent="-285750" algn="l" defTabSz="914400" rtl="0" eaLnBrk="1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Font typeface="Arial"/>
              <a:buChar char="•"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+mn-ea"/>
                <a:cs typeface="함초롬돋움"/>
              </a:rPr>
              <a:t>알고리즘 평가와 개선 여부 탐구</a:t>
            </a:r>
            <a:endParaRPr kumimoji="0" lang="ko-KR" altLang="en-US" sz="1200" b="0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+mn-ea"/>
              <a:cs typeface="함초롬돋움"/>
            </a:endParaRPr>
          </a:p>
        </p:txBody>
      </p:sp>
      <p:grpSp>
        <p:nvGrpSpPr>
          <p:cNvPr id="216" name="Group 215"/>
          <p:cNvGrpSpPr/>
          <p:nvPr/>
        </p:nvGrpSpPr>
        <p:grpSpPr>
          <a:xfrm rot="0">
            <a:off x="3340856" y="2090288"/>
            <a:ext cx="2504839" cy="3373586"/>
            <a:chOff x="3188457" y="1217205"/>
            <a:chExt cx="2504839" cy="3373586"/>
          </a:xfrm>
        </p:grpSpPr>
        <p:sp>
          <p:nvSpPr>
            <p:cNvPr id="166" name="Rectangle 165"/>
            <p:cNvSpPr/>
            <p:nvPr/>
          </p:nvSpPr>
          <p:spPr>
            <a:xfrm>
              <a:off x="3188457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3188457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</p:grpSp>
      <p:sp>
        <p:nvSpPr>
          <p:cNvPr id="76" name="Rectangle 75"/>
          <p:cNvSpPr/>
          <p:nvPr/>
        </p:nvSpPr>
        <p:spPr>
          <a:xfrm>
            <a:off x="6096000" y="2293902"/>
            <a:ext cx="2214068" cy="66660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4400" b="1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Open Sans"/>
                <a:cs typeface="함초롬돋움"/>
              </a:rPr>
              <a:t>팀구성</a:t>
            </a:r>
            <a:endParaRPr kumimoji="0" lang="ko-KR" altLang="en-US" sz="4400" b="1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Open Sans"/>
              <a:cs typeface="함초롬돋움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6047453" y="3101613"/>
            <a:ext cx="2330399" cy="327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sz="1100" i="1" u="none" strike="noStrike" kern="1200" cap="none" spc="0" normalizeH="0" baseline="0">
                <a:effectLst/>
                <a:uLnTx/>
                <a:uFillTx/>
                <a:latin typeface="맑은 고딕"/>
                <a:ea typeface="맑은 고딕"/>
                <a:cs typeface="함초롬돋움"/>
              </a:rPr>
              <a:t>설계추진 및 지원 주체와 사용자 및 기타 관련자 목록</a:t>
            </a:r>
            <a:endParaRPr kumimoji="0" lang="en-US" sz="1100" i="1" u="none" strike="noStrike" kern="1200" cap="none" spc="0" normalizeH="0" baseline="0">
              <a:effectLst/>
              <a:uLnTx/>
              <a:uFillTx/>
              <a:latin typeface="맑은 고딕"/>
              <a:ea typeface="맑은 고딕"/>
              <a:cs typeface="함초롬돋움"/>
            </a:endParaRPr>
          </a:p>
        </p:txBody>
      </p:sp>
      <p:grpSp>
        <p:nvGrpSpPr>
          <p:cNvPr id="215" name="Group 214"/>
          <p:cNvGrpSpPr/>
          <p:nvPr/>
        </p:nvGrpSpPr>
        <p:grpSpPr>
          <a:xfrm rot="0">
            <a:off x="5928695" y="2090288"/>
            <a:ext cx="2504839" cy="3373586"/>
            <a:chOff x="5776296" y="1217205"/>
            <a:chExt cx="2504839" cy="3373586"/>
          </a:xfrm>
        </p:grpSpPr>
        <p:sp>
          <p:nvSpPr>
            <p:cNvPr id="167" name="Rectangle 166"/>
            <p:cNvSpPr/>
            <p:nvPr/>
          </p:nvSpPr>
          <p:spPr>
            <a:xfrm>
              <a:off x="5776296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5776296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</p:grpSp>
      <p:grpSp>
        <p:nvGrpSpPr>
          <p:cNvPr id="209" name="Group 208"/>
          <p:cNvGrpSpPr/>
          <p:nvPr/>
        </p:nvGrpSpPr>
        <p:grpSpPr>
          <a:xfrm rot="0">
            <a:off x="8539020" y="2090288"/>
            <a:ext cx="3134032" cy="3373586"/>
            <a:chOff x="8575598" y="1339841"/>
            <a:chExt cx="2988302" cy="3373586"/>
          </a:xfrm>
        </p:grpSpPr>
        <p:sp>
          <p:nvSpPr>
            <p:cNvPr id="171" name="Rectangle 170"/>
            <p:cNvSpPr/>
            <p:nvPr/>
          </p:nvSpPr>
          <p:spPr>
            <a:xfrm>
              <a:off x="8575599" y="4667708"/>
              <a:ext cx="2988301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8575598" y="1339841"/>
              <a:ext cx="2988301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</p:grpSp>
      <p:sp>
        <p:nvSpPr>
          <p:cNvPr id="81" name="Rectangle 80"/>
          <p:cNvSpPr/>
          <p:nvPr/>
        </p:nvSpPr>
        <p:spPr>
          <a:xfrm>
            <a:off x="8604111" y="2312461"/>
            <a:ext cx="3003850" cy="60849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4000" b="1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+mn-ea"/>
                <a:cs typeface="함초롬돋움"/>
              </a:rPr>
              <a:t>프로젝트</a:t>
            </a:r>
            <a:endParaRPr kumimoji="0" lang="ko-KR" altLang="en-US" sz="4000" b="1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+mn-ea"/>
              <a:cs typeface="함초롬돋움"/>
            </a:endParaRPr>
          </a:p>
        </p:txBody>
      </p:sp>
      <p:grpSp>
        <p:nvGrpSpPr>
          <p:cNvPr id="123" name="Group 122"/>
          <p:cNvGrpSpPr/>
          <p:nvPr/>
        </p:nvGrpSpPr>
        <p:grpSpPr>
          <a:xfrm rot="0">
            <a:off x="9406429" y="2985251"/>
            <a:ext cx="1394505" cy="1320877"/>
            <a:chOff x="5232563" y="1693503"/>
            <a:chExt cx="1726417" cy="1635263"/>
          </a:xfrm>
        </p:grpSpPr>
        <p:sp>
          <p:nvSpPr>
            <p:cNvPr id="124" name="Freeform 84"/>
            <p:cNvSpPr/>
            <p:nvPr/>
          </p:nvSpPr>
          <p:spPr>
            <a:xfrm>
              <a:off x="5243582" y="1705023"/>
              <a:ext cx="1613726" cy="1612224"/>
            </a:xfrm>
            <a:custGeom>
              <a:avLst/>
              <a:gdLst>
                <a:gd name="T0" fmla="*/ 1715 w 1715"/>
                <a:gd name="T1" fmla="*/ 857 h 1715"/>
                <a:gd name="T2" fmla="*/ 1681 w 1715"/>
                <a:gd name="T3" fmla="*/ 1098 h 1715"/>
                <a:gd name="T4" fmla="*/ 1239 w 1715"/>
                <a:gd name="T5" fmla="*/ 1626 h 1715"/>
                <a:gd name="T6" fmla="*/ 858 w 1715"/>
                <a:gd name="T7" fmla="*/ 1715 h 1715"/>
                <a:gd name="T8" fmla="*/ 0 w 1715"/>
                <a:gd name="T9" fmla="*/ 857 h 1715"/>
                <a:gd name="T10" fmla="*/ 858 w 1715"/>
                <a:gd name="T11" fmla="*/ 0 h 1715"/>
                <a:gd name="T12" fmla="*/ 1715 w 1715"/>
                <a:gd name="T13" fmla="*/ 857 h 1715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15" h="1715">
                  <a:moveTo>
                    <a:pt x="1715" y="857"/>
                  </a:moveTo>
                  <a:cubicBezTo>
                    <a:pt x="1715" y="941"/>
                    <a:pt x="1703" y="1021"/>
                    <a:pt x="1681" y="1098"/>
                  </a:cubicBezTo>
                  <a:cubicBezTo>
                    <a:pt x="1614" y="1329"/>
                    <a:pt x="1451" y="1520"/>
                    <a:pt x="1239" y="1626"/>
                  </a:cubicBezTo>
                  <a:cubicBezTo>
                    <a:pt x="1124" y="1683"/>
                    <a:pt x="994" y="1715"/>
                    <a:pt x="858" y="1715"/>
                  </a:cubicBezTo>
                  <a:cubicBezTo>
                    <a:pt x="384" y="1715"/>
                    <a:pt x="0" y="1331"/>
                    <a:pt x="0" y="857"/>
                  </a:cubicBezTo>
                  <a:cubicBezTo>
                    <a:pt x="0" y="384"/>
                    <a:pt x="384" y="0"/>
                    <a:pt x="858" y="0"/>
                  </a:cubicBezTo>
                  <a:cubicBezTo>
                    <a:pt x="1331" y="0"/>
                    <a:pt x="1715" y="384"/>
                    <a:pt x="1715" y="857"/>
                  </a:cubicBezTo>
                </a:path>
              </a:pathLst>
            </a:custGeom>
            <a:solidFill>
              <a:srgbClr val="e4f3fe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25" name="Freeform 85"/>
            <p:cNvSpPr/>
            <p:nvPr/>
          </p:nvSpPr>
          <p:spPr>
            <a:xfrm>
              <a:off x="5232563" y="1693503"/>
              <a:ext cx="1635764" cy="1635263"/>
            </a:xfrm>
            <a:custGeom>
              <a:avLst/>
              <a:gdLst>
                <a:gd name="T0" fmla="*/ 1727 w 1739"/>
                <a:gd name="T1" fmla="*/ 869 h 1739"/>
                <a:gd name="T2" fmla="*/ 1715 w 1739"/>
                <a:gd name="T3" fmla="*/ 869 h 1739"/>
                <a:gd name="T4" fmla="*/ 1681 w 1739"/>
                <a:gd name="T5" fmla="*/ 1106 h 1739"/>
                <a:gd name="T6" fmla="*/ 1245 w 1739"/>
                <a:gd name="T7" fmla="*/ 1627 h 1739"/>
                <a:gd name="T8" fmla="*/ 870 w 1739"/>
                <a:gd name="T9" fmla="*/ 1715 h 1739"/>
                <a:gd name="T10" fmla="*/ 272 w 1739"/>
                <a:gd name="T11" fmla="*/ 1467 h 1739"/>
                <a:gd name="T12" fmla="*/ 24 w 1739"/>
                <a:gd name="T13" fmla="*/ 869 h 1739"/>
                <a:gd name="T14" fmla="*/ 272 w 1739"/>
                <a:gd name="T15" fmla="*/ 272 h 1739"/>
                <a:gd name="T16" fmla="*/ 870 w 1739"/>
                <a:gd name="T17" fmla="*/ 24 h 1739"/>
                <a:gd name="T18" fmla="*/ 1467 w 1739"/>
                <a:gd name="T19" fmla="*/ 272 h 1739"/>
                <a:gd name="T20" fmla="*/ 1715 w 1739"/>
                <a:gd name="T21" fmla="*/ 869 h 1739"/>
                <a:gd name="T22" fmla="*/ 1727 w 1739"/>
                <a:gd name="T23" fmla="*/ 869 h 1739"/>
                <a:gd name="T24" fmla="*/ 1739 w 1739"/>
                <a:gd name="T25" fmla="*/ 869 h 1739"/>
                <a:gd name="T26" fmla="*/ 870 w 1739"/>
                <a:gd name="T27" fmla="*/ 0 h 1739"/>
                <a:gd name="T28" fmla="*/ 0 w 1739"/>
                <a:gd name="T29" fmla="*/ 869 h 1739"/>
                <a:gd name="T30" fmla="*/ 870 w 1739"/>
                <a:gd name="T31" fmla="*/ 1739 h 1739"/>
                <a:gd name="T32" fmla="*/ 1256 w 1739"/>
                <a:gd name="T33" fmla="*/ 1649 h 1739"/>
                <a:gd name="T34" fmla="*/ 1704 w 1739"/>
                <a:gd name="T35" fmla="*/ 1113 h 1739"/>
                <a:gd name="T36" fmla="*/ 1739 w 1739"/>
                <a:gd name="T37" fmla="*/ 869 h 1739"/>
                <a:gd name="T38" fmla="*/ 1727 w 1739"/>
                <a:gd name="T39" fmla="*/ 869 h 173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39" h="1739">
                  <a:moveTo>
                    <a:pt x="1727" y="869"/>
                  </a:moveTo>
                  <a:quadBezTo>
                    <a:pt x="1715" y="869"/>
                    <a:pt x="1715" y="869"/>
                  </a:quadBezTo>
                  <a:cubicBezTo>
                    <a:pt x="1715" y="952"/>
                    <a:pt x="1703" y="1031"/>
                    <a:pt x="1681" y="1106"/>
                  </a:cubicBezTo>
                  <a:cubicBezTo>
                    <a:pt x="1615" y="1335"/>
                    <a:pt x="1455" y="1523"/>
                    <a:pt x="1245" y="1627"/>
                  </a:cubicBezTo>
                  <a:cubicBezTo>
                    <a:pt x="1132" y="1683"/>
                    <a:pt x="1005" y="1715"/>
                    <a:pt x="870" y="1715"/>
                  </a:cubicBezTo>
                  <a:cubicBezTo>
                    <a:pt x="636" y="1715"/>
                    <a:pt x="425" y="1620"/>
                    <a:pt x="272" y="1467"/>
                  </a:cubicBezTo>
                  <a:cubicBezTo>
                    <a:pt x="119" y="1314"/>
                    <a:pt x="24" y="1103"/>
                    <a:pt x="24" y="869"/>
                  </a:cubicBezTo>
                  <a:cubicBezTo>
                    <a:pt x="24" y="636"/>
                    <a:pt x="119" y="425"/>
                    <a:pt x="272" y="272"/>
                  </a:cubicBezTo>
                  <a:cubicBezTo>
                    <a:pt x="425" y="119"/>
                    <a:pt x="636" y="24"/>
                    <a:pt x="870" y="24"/>
                  </a:cubicBezTo>
                  <a:cubicBezTo>
                    <a:pt x="1103" y="24"/>
                    <a:pt x="1314" y="119"/>
                    <a:pt x="1467" y="272"/>
                  </a:cubicBezTo>
                  <a:cubicBezTo>
                    <a:pt x="1620" y="425"/>
                    <a:pt x="1715" y="636"/>
                    <a:pt x="1715" y="869"/>
                  </a:cubicBezTo>
                  <a:quadBezTo>
                    <a:pt x="1727" y="869"/>
                    <a:pt x="1727" y="869"/>
                  </a:quadBezTo>
                  <a:quadBezTo>
                    <a:pt x="1739" y="869"/>
                    <a:pt x="1739" y="869"/>
                  </a:quadBezTo>
                  <a:cubicBezTo>
                    <a:pt x="1739" y="389"/>
                    <a:pt x="1350" y="0"/>
                    <a:pt x="870" y="0"/>
                  </a:cubicBezTo>
                  <a:cubicBezTo>
                    <a:pt x="389" y="0"/>
                    <a:pt x="0" y="389"/>
                    <a:pt x="0" y="869"/>
                  </a:cubicBezTo>
                  <a:cubicBezTo>
                    <a:pt x="0" y="1350"/>
                    <a:pt x="389" y="1739"/>
                    <a:pt x="870" y="1739"/>
                  </a:cubicBezTo>
                  <a:cubicBezTo>
                    <a:pt x="1008" y="1739"/>
                    <a:pt x="1139" y="1706"/>
                    <a:pt x="1256" y="1649"/>
                  </a:cubicBezTo>
                  <a:cubicBezTo>
                    <a:pt x="1471" y="1542"/>
                    <a:pt x="1636" y="1348"/>
                    <a:pt x="1704" y="1113"/>
                  </a:cubicBezTo>
                  <a:cubicBezTo>
                    <a:pt x="1727" y="1036"/>
                    <a:pt x="1739" y="954"/>
                    <a:pt x="1739" y="869"/>
                  </a:cubicBezTo>
                  <a:quadBezTo>
                    <a:pt x="1727" y="869"/>
                    <a:pt x="1727" y="869"/>
                  </a:quadBezTo>
                </a:path>
              </a:pathLst>
            </a:custGeom>
            <a:solidFill>
              <a:srgbClr val="7ac2f9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26" name="Freeform 86"/>
            <p:cNvSpPr/>
            <p:nvPr/>
          </p:nvSpPr>
          <p:spPr>
            <a:xfrm>
              <a:off x="5368793" y="1829733"/>
              <a:ext cx="1363303" cy="1362803"/>
            </a:xfrm>
            <a:custGeom>
              <a:avLst/>
              <a:gdLst>
                <a:gd name="T0" fmla="*/ 1449 w 1449"/>
                <a:gd name="T1" fmla="*/ 724 h 1449"/>
                <a:gd name="T2" fmla="*/ 1251 w 1449"/>
                <a:gd name="T3" fmla="*/ 1221 h 1449"/>
                <a:gd name="T4" fmla="*/ 725 w 1449"/>
                <a:gd name="T5" fmla="*/ 1449 h 1449"/>
                <a:gd name="T6" fmla="*/ 198 w 1449"/>
                <a:gd name="T7" fmla="*/ 1221 h 1449"/>
                <a:gd name="T8" fmla="*/ 0 w 1449"/>
                <a:gd name="T9" fmla="*/ 724 h 1449"/>
                <a:gd name="T10" fmla="*/ 725 w 1449"/>
                <a:gd name="T11" fmla="*/ 0 h 1449"/>
                <a:gd name="T12" fmla="*/ 1449 w 1449"/>
                <a:gd name="T13" fmla="*/ 724 h 144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9" h="1449">
                  <a:moveTo>
                    <a:pt x="1449" y="724"/>
                  </a:moveTo>
                  <a:cubicBezTo>
                    <a:pt x="1449" y="917"/>
                    <a:pt x="1374" y="1092"/>
                    <a:pt x="1251" y="1221"/>
                  </a:cubicBezTo>
                  <a:cubicBezTo>
                    <a:pt x="1119" y="1361"/>
                    <a:pt x="932" y="1449"/>
                    <a:pt x="725" y="1449"/>
                  </a:cubicBezTo>
                  <a:cubicBezTo>
                    <a:pt x="517" y="1449"/>
                    <a:pt x="330" y="1361"/>
                    <a:pt x="198" y="1221"/>
                  </a:cubicBezTo>
                  <a:cubicBezTo>
                    <a:pt x="75" y="1092"/>
                    <a:pt x="0" y="917"/>
                    <a:pt x="0" y="724"/>
                  </a:cubicBezTo>
                  <a:cubicBezTo>
                    <a:pt x="0" y="324"/>
                    <a:pt x="325" y="0"/>
                    <a:pt x="725" y="0"/>
                  </a:cubicBezTo>
                  <a:cubicBezTo>
                    <a:pt x="1125" y="0"/>
                    <a:pt x="1449" y="324"/>
                    <a:pt x="1449" y="72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27" name="Freeform 87"/>
            <p:cNvSpPr/>
            <p:nvPr/>
          </p:nvSpPr>
          <p:spPr>
            <a:xfrm>
              <a:off x="5357775" y="1818715"/>
              <a:ext cx="1385842" cy="1384840"/>
            </a:xfrm>
            <a:custGeom>
              <a:avLst/>
              <a:gdLst>
                <a:gd name="T0" fmla="*/ 1461 w 1473"/>
                <a:gd name="T1" fmla="*/ 736 h 1473"/>
                <a:gd name="T2" fmla="*/ 1449 w 1473"/>
                <a:gd name="T3" fmla="*/ 736 h 1473"/>
                <a:gd name="T4" fmla="*/ 1255 w 1473"/>
                <a:gd name="T5" fmla="*/ 1225 h 1473"/>
                <a:gd name="T6" fmla="*/ 737 w 1473"/>
                <a:gd name="T7" fmla="*/ 1449 h 1473"/>
                <a:gd name="T8" fmla="*/ 219 w 1473"/>
                <a:gd name="T9" fmla="*/ 1225 h 1473"/>
                <a:gd name="T10" fmla="*/ 24 w 1473"/>
                <a:gd name="T11" fmla="*/ 736 h 1473"/>
                <a:gd name="T12" fmla="*/ 233 w 1473"/>
                <a:gd name="T13" fmla="*/ 233 h 1473"/>
                <a:gd name="T14" fmla="*/ 737 w 1473"/>
                <a:gd name="T15" fmla="*/ 24 h 1473"/>
                <a:gd name="T16" fmla="*/ 1240 w 1473"/>
                <a:gd name="T17" fmla="*/ 233 h 1473"/>
                <a:gd name="T18" fmla="*/ 1449 w 1473"/>
                <a:gd name="T19" fmla="*/ 736 h 1473"/>
                <a:gd name="T20" fmla="*/ 1461 w 1473"/>
                <a:gd name="T21" fmla="*/ 736 h 1473"/>
                <a:gd name="T22" fmla="*/ 1473 w 1473"/>
                <a:gd name="T23" fmla="*/ 736 h 1473"/>
                <a:gd name="T24" fmla="*/ 737 w 1473"/>
                <a:gd name="T25" fmla="*/ 0 h 1473"/>
                <a:gd name="T26" fmla="*/ 0 w 1473"/>
                <a:gd name="T27" fmla="*/ 736 h 1473"/>
                <a:gd name="T28" fmla="*/ 201 w 1473"/>
                <a:gd name="T29" fmla="*/ 1242 h 1473"/>
                <a:gd name="T30" fmla="*/ 737 w 1473"/>
                <a:gd name="T31" fmla="*/ 1473 h 1473"/>
                <a:gd name="T32" fmla="*/ 1272 w 1473"/>
                <a:gd name="T33" fmla="*/ 1242 h 1473"/>
                <a:gd name="T34" fmla="*/ 1473 w 1473"/>
                <a:gd name="T35" fmla="*/ 736 h 1473"/>
                <a:gd name="T36" fmla="*/ 1461 w 1473"/>
                <a:gd name="T37" fmla="*/ 736 h 1473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73" h="1473">
                  <a:moveTo>
                    <a:pt x="1461" y="736"/>
                  </a:moveTo>
                  <a:quadBezTo>
                    <a:pt x="1449" y="736"/>
                    <a:pt x="1449" y="736"/>
                  </a:quadBezTo>
                  <a:cubicBezTo>
                    <a:pt x="1449" y="926"/>
                    <a:pt x="1375" y="1098"/>
                    <a:pt x="1255" y="1225"/>
                  </a:cubicBezTo>
                  <a:cubicBezTo>
                    <a:pt x="1125" y="1363"/>
                    <a:pt x="941" y="1449"/>
                    <a:pt x="737" y="1449"/>
                  </a:cubicBezTo>
                  <a:cubicBezTo>
                    <a:pt x="532" y="1449"/>
                    <a:pt x="348" y="1363"/>
                    <a:pt x="219" y="1225"/>
                  </a:cubicBezTo>
                  <a:cubicBezTo>
                    <a:pt x="98" y="1098"/>
                    <a:pt x="24" y="926"/>
                    <a:pt x="24" y="736"/>
                  </a:cubicBezTo>
                  <a:cubicBezTo>
                    <a:pt x="24" y="540"/>
                    <a:pt x="104" y="362"/>
                    <a:pt x="233" y="233"/>
                  </a:cubicBezTo>
                  <a:cubicBezTo>
                    <a:pt x="362" y="104"/>
                    <a:pt x="540" y="24"/>
                    <a:pt x="737" y="24"/>
                  </a:cubicBezTo>
                  <a:cubicBezTo>
                    <a:pt x="933" y="24"/>
                    <a:pt x="1111" y="104"/>
                    <a:pt x="1240" y="233"/>
                  </a:cubicBezTo>
                  <a:cubicBezTo>
                    <a:pt x="1369" y="362"/>
                    <a:pt x="1449" y="540"/>
                    <a:pt x="1449" y="736"/>
                  </a:cubicBezTo>
                  <a:quadBezTo>
                    <a:pt x="1461" y="736"/>
                    <a:pt x="1461" y="736"/>
                  </a:quadBezTo>
                  <a:quadBezTo>
                    <a:pt x="1473" y="736"/>
                    <a:pt x="1473" y="736"/>
                  </a:quadBezTo>
                  <a:cubicBezTo>
                    <a:pt x="1473" y="330"/>
                    <a:pt x="1143" y="0"/>
                    <a:pt x="737" y="0"/>
                  </a:cubicBezTo>
                  <a:cubicBezTo>
                    <a:pt x="330" y="0"/>
                    <a:pt x="0" y="330"/>
                    <a:pt x="0" y="736"/>
                  </a:cubicBezTo>
                  <a:cubicBezTo>
                    <a:pt x="0" y="932"/>
                    <a:pt x="77" y="1110"/>
                    <a:pt x="201" y="1242"/>
                  </a:cubicBezTo>
                  <a:cubicBezTo>
                    <a:pt x="335" y="1384"/>
                    <a:pt x="526" y="1473"/>
                    <a:pt x="737" y="1473"/>
                  </a:cubicBezTo>
                  <a:cubicBezTo>
                    <a:pt x="948" y="1473"/>
                    <a:pt x="1138" y="1384"/>
                    <a:pt x="1272" y="1242"/>
                  </a:cubicBezTo>
                  <a:cubicBezTo>
                    <a:pt x="1397" y="1110"/>
                    <a:pt x="1473" y="932"/>
                    <a:pt x="1473" y="736"/>
                  </a:cubicBezTo>
                  <a:quadBezTo>
                    <a:pt x="1461" y="736"/>
                    <a:pt x="1461" y="736"/>
                  </a:quadBezTo>
                </a:path>
              </a:pathLst>
            </a:custGeom>
            <a:solidFill>
              <a:srgbClr val="7ac2f9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28" name="Freeform 88"/>
            <p:cNvSpPr/>
            <p:nvPr/>
          </p:nvSpPr>
          <p:spPr>
            <a:xfrm>
              <a:off x="5555108" y="2978174"/>
              <a:ext cx="990674" cy="214362"/>
            </a:xfrm>
            <a:custGeom>
              <a:avLst/>
              <a:gdLst>
                <a:gd name="T0" fmla="*/ 1053 w 1053"/>
                <a:gd name="T1" fmla="*/ 0 h 228"/>
                <a:gd name="T2" fmla="*/ 527 w 1053"/>
                <a:gd name="T3" fmla="*/ 228 h 228"/>
                <a:gd name="T4" fmla="*/ 0 w 1053"/>
                <a:gd name="T5" fmla="*/ 0 h 228"/>
                <a:gd name="T6" fmla="*/ 1053 w 1053"/>
                <a:gd name="T7" fmla="*/ 0 h 228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53" h="228">
                  <a:moveTo>
                    <a:pt x="1053" y="0"/>
                  </a:moveTo>
                  <a:cubicBezTo>
                    <a:pt x="921" y="140"/>
                    <a:pt x="734" y="228"/>
                    <a:pt x="527" y="228"/>
                  </a:cubicBezTo>
                  <a:cubicBezTo>
                    <a:pt x="319" y="228"/>
                    <a:pt x="132" y="140"/>
                    <a:pt x="0" y="0"/>
                  </a:cubicBezTo>
                  <a:quadBezTo>
                    <a:pt x="1053" y="0"/>
                    <a:pt x="1053" y="0"/>
                  </a:quadBezTo>
                </a:path>
              </a:pathLst>
            </a:custGeom>
            <a:solidFill>
              <a:srgbClr val="afdafb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29" name="Freeform 89"/>
            <p:cNvSpPr/>
            <p:nvPr/>
          </p:nvSpPr>
          <p:spPr>
            <a:xfrm>
              <a:off x="5543088" y="2966654"/>
              <a:ext cx="1014714" cy="236900"/>
            </a:xfrm>
            <a:custGeom>
              <a:avLst/>
              <a:gdLst>
                <a:gd name="T0" fmla="*/ 1066 w 1079"/>
                <a:gd name="T1" fmla="*/ 12 h 252"/>
                <a:gd name="T2" fmla="*/ 1058 w 1079"/>
                <a:gd name="T3" fmla="*/ 4 h 252"/>
                <a:gd name="T4" fmla="*/ 540 w 1079"/>
                <a:gd name="T5" fmla="*/ 228 h 252"/>
                <a:gd name="T6" fmla="*/ 22 w 1079"/>
                <a:gd name="T7" fmla="*/ 4 h 252"/>
                <a:gd name="T8" fmla="*/ 13 w 1079"/>
                <a:gd name="T9" fmla="*/ 12 h 252"/>
                <a:gd name="T10" fmla="*/ 13 w 1079"/>
                <a:gd name="T11" fmla="*/ 24 h 252"/>
                <a:gd name="T12" fmla="*/ 1066 w 1079"/>
                <a:gd name="T13" fmla="*/ 24 h 252"/>
                <a:gd name="T14" fmla="*/ 1066 w 1079"/>
                <a:gd name="T15" fmla="*/ 12 h 252"/>
                <a:gd name="T16" fmla="*/ 1058 w 1079"/>
                <a:gd name="T17" fmla="*/ 4 h 252"/>
                <a:gd name="T18" fmla="*/ 1066 w 1079"/>
                <a:gd name="T19" fmla="*/ 12 h 252"/>
                <a:gd name="T20" fmla="*/ 1066 w 1079"/>
                <a:gd name="T21" fmla="*/ 0 h 252"/>
                <a:gd name="T22" fmla="*/ 13 w 1079"/>
                <a:gd name="T23" fmla="*/ 0 h 252"/>
                <a:gd name="T24" fmla="*/ 2 w 1079"/>
                <a:gd name="T25" fmla="*/ 8 h 252"/>
                <a:gd name="T26" fmla="*/ 4 w 1079"/>
                <a:gd name="T27" fmla="*/ 21 h 252"/>
                <a:gd name="T28" fmla="*/ 540 w 1079"/>
                <a:gd name="T29" fmla="*/ 252 h 252"/>
                <a:gd name="T30" fmla="*/ 1075 w 1079"/>
                <a:gd name="T31" fmla="*/ 21 h 252"/>
                <a:gd name="T32" fmla="*/ 1077 w 1079"/>
                <a:gd name="T33" fmla="*/ 8 h 252"/>
                <a:gd name="T34" fmla="*/ 1066 w 1079"/>
                <a:gd name="T35" fmla="*/ 0 h 252"/>
                <a:gd name="T36" fmla="*/ 1066 w 1079"/>
                <a:gd name="T37" fmla="*/ 12 h 252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79" h="252">
                  <a:moveTo>
                    <a:pt x="1066" y="12"/>
                  </a:moveTo>
                  <a:quadBezTo>
                    <a:pt x="1058" y="4"/>
                    <a:pt x="1058" y="4"/>
                  </a:quadBezTo>
                  <a:cubicBezTo>
                    <a:pt x="928" y="142"/>
                    <a:pt x="744" y="228"/>
                    <a:pt x="540" y="228"/>
                  </a:cubicBezTo>
                  <a:cubicBezTo>
                    <a:pt x="335" y="228"/>
                    <a:pt x="151" y="142"/>
                    <a:pt x="22" y="4"/>
                  </a:cubicBezTo>
                  <a:quadBezTo>
                    <a:pt x="13" y="12"/>
                    <a:pt x="13" y="12"/>
                  </a:quadBezTo>
                  <a:quadBezTo>
                    <a:pt x="13" y="24"/>
                    <a:pt x="13" y="24"/>
                  </a:quadBezTo>
                  <a:quadBezTo>
                    <a:pt x="1066" y="24"/>
                    <a:pt x="1066" y="24"/>
                  </a:quadBezTo>
                  <a:quadBezTo>
                    <a:pt x="1066" y="12"/>
                    <a:pt x="1066" y="12"/>
                  </a:quadBezTo>
                  <a:quadBezTo>
                    <a:pt x="1058" y="4"/>
                    <a:pt x="1058" y="4"/>
                  </a:quadBezTo>
                  <a:quadBezTo>
                    <a:pt x="1066" y="12"/>
                    <a:pt x="1066" y="12"/>
                  </a:quadBezTo>
                  <a:quadBezTo>
                    <a:pt x="1066" y="0"/>
                    <a:pt x="1066" y="0"/>
                  </a:quadBezTo>
                  <a:quadBezTo>
                    <a:pt x="13" y="0"/>
                    <a:pt x="13" y="0"/>
                  </a:quadBezTo>
                  <a:cubicBezTo>
                    <a:pt x="8" y="0"/>
                    <a:pt x="4" y="3"/>
                    <a:pt x="2" y="8"/>
                  </a:cubicBezTo>
                  <a:cubicBezTo>
                    <a:pt x="0" y="12"/>
                    <a:pt x="1" y="17"/>
                    <a:pt x="4" y="21"/>
                  </a:cubicBezTo>
                  <a:cubicBezTo>
                    <a:pt x="138" y="163"/>
                    <a:pt x="329" y="252"/>
                    <a:pt x="540" y="252"/>
                  </a:cubicBezTo>
                  <a:cubicBezTo>
                    <a:pt x="751" y="252"/>
                    <a:pt x="941" y="163"/>
                    <a:pt x="1075" y="21"/>
                  </a:cubicBezTo>
                  <a:cubicBezTo>
                    <a:pt x="1078" y="17"/>
                    <a:pt x="1079" y="12"/>
                    <a:pt x="1077" y="8"/>
                  </a:cubicBezTo>
                  <a:cubicBezTo>
                    <a:pt x="1076" y="3"/>
                    <a:pt x="1071" y="0"/>
                    <a:pt x="1066" y="0"/>
                  </a:cubicBezTo>
                  <a:quadBezTo>
                    <a:pt x="1066" y="12"/>
                    <a:pt x="1066" y="12"/>
                  </a:quadBezTo>
                </a:path>
              </a:pathLst>
            </a:custGeom>
            <a:solidFill>
              <a:srgbClr val="7ac2f9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0" name="Freeform 90"/>
            <p:cNvSpPr/>
            <p:nvPr/>
          </p:nvSpPr>
          <p:spPr>
            <a:xfrm>
              <a:off x="5930743" y="2772827"/>
              <a:ext cx="266951" cy="159770"/>
            </a:xfrm>
            <a:custGeom>
              <a:avLst/>
              <a:gdLst>
                <a:gd name="T0" fmla="*/ 67 w 533"/>
                <a:gd name="T1" fmla="*/ 0 h 319"/>
                <a:gd name="T2" fmla="*/ 465 w 533"/>
                <a:gd name="T3" fmla="*/ 0 h 319"/>
                <a:gd name="T4" fmla="*/ 533 w 533"/>
                <a:gd name="T5" fmla="*/ 319 h 319"/>
                <a:gd name="T6" fmla="*/ 0 w 533"/>
                <a:gd name="T7" fmla="*/ 319 h 319"/>
                <a:gd name="T8" fmla="*/ 67 w 533"/>
                <a:gd name="T9" fmla="*/ 0 h 31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3" h="319">
                  <a:moveTo>
                    <a:pt x="67" y="0"/>
                  </a:moveTo>
                  <a:lnTo>
                    <a:pt x="465" y="0"/>
                  </a:lnTo>
                  <a:lnTo>
                    <a:pt x="533" y="319"/>
                  </a:lnTo>
                  <a:lnTo>
                    <a:pt x="0" y="319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1" name="Freeform 91"/>
            <p:cNvSpPr/>
            <p:nvPr/>
          </p:nvSpPr>
          <p:spPr>
            <a:xfrm>
              <a:off x="5919223" y="2761808"/>
              <a:ext cx="290491" cy="182308"/>
            </a:xfrm>
            <a:custGeom>
              <a:avLst/>
              <a:gdLst>
                <a:gd name="T0" fmla="*/ 48 w 309"/>
                <a:gd name="T1" fmla="*/ 12 h 194"/>
                <a:gd name="T2" fmla="*/ 48 w 309"/>
                <a:gd name="T3" fmla="*/ 24 h 194"/>
                <a:gd name="T4" fmla="*/ 250 w 309"/>
                <a:gd name="T5" fmla="*/ 24 h 194"/>
                <a:gd name="T6" fmla="*/ 281 w 309"/>
                <a:gd name="T7" fmla="*/ 170 h 194"/>
                <a:gd name="T8" fmla="*/ 27 w 309"/>
                <a:gd name="T9" fmla="*/ 170 h 194"/>
                <a:gd name="T10" fmla="*/ 60 w 309"/>
                <a:gd name="T11" fmla="*/ 14 h 194"/>
                <a:gd name="T12" fmla="*/ 48 w 309"/>
                <a:gd name="T13" fmla="*/ 12 h 194"/>
                <a:gd name="T14" fmla="*/ 48 w 309"/>
                <a:gd name="T15" fmla="*/ 24 h 194"/>
                <a:gd name="T16" fmla="*/ 48 w 309"/>
                <a:gd name="T17" fmla="*/ 12 h 194"/>
                <a:gd name="T18" fmla="*/ 36 w 309"/>
                <a:gd name="T19" fmla="*/ 9 h 194"/>
                <a:gd name="T20" fmla="*/ 0 w 309"/>
                <a:gd name="T21" fmla="*/ 179 h 194"/>
                <a:gd name="T22" fmla="*/ 3 w 309"/>
                <a:gd name="T23" fmla="*/ 189 h 194"/>
                <a:gd name="T24" fmla="*/ 12 w 309"/>
                <a:gd name="T25" fmla="*/ 194 h 194"/>
                <a:gd name="T26" fmla="*/ 296 w 309"/>
                <a:gd name="T27" fmla="*/ 194 h 194"/>
                <a:gd name="T28" fmla="*/ 305 w 309"/>
                <a:gd name="T29" fmla="*/ 189 h 194"/>
                <a:gd name="T30" fmla="*/ 308 w 309"/>
                <a:gd name="T31" fmla="*/ 179 h 194"/>
                <a:gd name="T32" fmla="*/ 272 w 309"/>
                <a:gd name="T33" fmla="*/ 9 h 194"/>
                <a:gd name="T34" fmla="*/ 260 w 309"/>
                <a:gd name="T35" fmla="*/ 0 h 194"/>
                <a:gd name="T36" fmla="*/ 48 w 309"/>
                <a:gd name="T37" fmla="*/ 0 h 194"/>
                <a:gd name="T38" fmla="*/ 36 w 309"/>
                <a:gd name="T39" fmla="*/ 9 h 194"/>
                <a:gd name="T40" fmla="*/ 48 w 309"/>
                <a:gd name="T41" fmla="*/ 12 h 19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9" h="194">
                  <a:moveTo>
                    <a:pt x="48" y="12"/>
                  </a:moveTo>
                  <a:quadBezTo>
                    <a:pt x="48" y="24"/>
                    <a:pt x="48" y="24"/>
                  </a:quadBezTo>
                  <a:quadBezTo>
                    <a:pt x="250" y="24"/>
                    <a:pt x="250" y="24"/>
                  </a:quadBezTo>
                  <a:quadBezTo>
                    <a:pt x="281" y="170"/>
                    <a:pt x="281" y="170"/>
                  </a:quadBezTo>
                  <a:quadBezTo>
                    <a:pt x="27" y="170"/>
                    <a:pt x="27" y="170"/>
                  </a:quadBezTo>
                  <a:quadBezTo>
                    <a:pt x="60" y="14"/>
                    <a:pt x="60" y="14"/>
                  </a:quadBezTo>
                  <a:quadBezTo>
                    <a:pt x="48" y="12"/>
                    <a:pt x="48" y="12"/>
                  </a:quadBezTo>
                  <a:quadBezTo>
                    <a:pt x="48" y="24"/>
                    <a:pt x="48" y="24"/>
                  </a:quadBezTo>
                  <a:quadBezTo>
                    <a:pt x="48" y="12"/>
                    <a:pt x="48" y="12"/>
                  </a:quadBezTo>
                  <a:quadBezTo>
                    <a:pt x="36" y="9"/>
                    <a:pt x="36" y="9"/>
                  </a:quadBezTo>
                  <a:quadBezTo>
                    <a:pt x="0" y="179"/>
                    <a:pt x="0" y="179"/>
                  </a:quadBezTo>
                  <a:cubicBezTo>
                    <a:pt x="0" y="183"/>
                    <a:pt x="1" y="186"/>
                    <a:pt x="3" y="189"/>
                  </a:cubicBezTo>
                  <a:cubicBezTo>
                    <a:pt x="5" y="192"/>
                    <a:pt x="9" y="194"/>
                    <a:pt x="12" y="194"/>
                  </a:cubicBezTo>
                  <a:quadBezTo>
                    <a:pt x="296" y="194"/>
                    <a:pt x="296" y="194"/>
                  </a:quadBezTo>
                  <a:cubicBezTo>
                    <a:pt x="300" y="194"/>
                    <a:pt x="303" y="192"/>
                    <a:pt x="305" y="189"/>
                  </a:cubicBezTo>
                  <a:cubicBezTo>
                    <a:pt x="308" y="186"/>
                    <a:pt x="309" y="183"/>
                    <a:pt x="308" y="179"/>
                  </a:cubicBezTo>
                  <a:quadBezTo>
                    <a:pt x="272" y="9"/>
                    <a:pt x="272" y="9"/>
                  </a:quadBezTo>
                  <a:cubicBezTo>
                    <a:pt x="271" y="4"/>
                    <a:pt x="266" y="0"/>
                    <a:pt x="260" y="0"/>
                  </a:cubicBezTo>
                  <a:quadBezTo>
                    <a:pt x="48" y="0"/>
                    <a:pt x="48" y="0"/>
                  </a:quadBezTo>
                  <a:cubicBezTo>
                    <a:pt x="42" y="0"/>
                    <a:pt x="38" y="4"/>
                    <a:pt x="36" y="9"/>
                  </a:cubicBezTo>
                  <a:lnTo>
                    <a:pt x="48" y="12"/>
                  </a:lnTo>
                  <a:close/>
                </a:path>
              </a:pathLst>
            </a:custGeom>
            <a:solidFill>
              <a:srgbClr val="7ac2f9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2" name="Freeform 92"/>
            <p:cNvSpPr/>
            <p:nvPr/>
          </p:nvSpPr>
          <p:spPr>
            <a:xfrm>
              <a:off x="5466730" y="1968718"/>
              <a:ext cx="1190011" cy="855946"/>
            </a:xfrm>
            <a:custGeom>
              <a:avLst/>
              <a:gdLst>
                <a:gd name="T0" fmla="*/ 1265 w 1265"/>
                <a:gd name="T1" fmla="*/ 78 h 910"/>
                <a:gd name="T2" fmla="*/ 1265 w 1265"/>
                <a:gd name="T3" fmla="*/ 832 h 910"/>
                <a:gd name="T4" fmla="*/ 1187 w 1265"/>
                <a:gd name="T5" fmla="*/ 910 h 910"/>
                <a:gd name="T6" fmla="*/ 78 w 1265"/>
                <a:gd name="T7" fmla="*/ 910 h 910"/>
                <a:gd name="T8" fmla="*/ 0 w 1265"/>
                <a:gd name="T9" fmla="*/ 832 h 910"/>
                <a:gd name="T10" fmla="*/ 0 w 1265"/>
                <a:gd name="T11" fmla="*/ 78 h 910"/>
                <a:gd name="T12" fmla="*/ 78 w 1265"/>
                <a:gd name="T13" fmla="*/ 0 h 910"/>
                <a:gd name="T14" fmla="*/ 1187 w 1265"/>
                <a:gd name="T15" fmla="*/ 0 h 910"/>
                <a:gd name="T16" fmla="*/ 1265 w 1265"/>
                <a:gd name="T17" fmla="*/ 78 h 910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65" h="910">
                  <a:moveTo>
                    <a:pt x="1265" y="78"/>
                  </a:moveTo>
                  <a:quadBezTo>
                    <a:pt x="1265" y="832"/>
                    <a:pt x="1265" y="832"/>
                  </a:quadBezTo>
                  <a:cubicBezTo>
                    <a:pt x="1265" y="875"/>
                    <a:pt x="1230" y="910"/>
                    <a:pt x="1187" y="910"/>
                  </a:cubicBezTo>
                  <a:quadBezTo>
                    <a:pt x="78" y="910"/>
                    <a:pt x="78" y="910"/>
                  </a:quadBezTo>
                  <a:cubicBezTo>
                    <a:pt x="35" y="910"/>
                    <a:pt x="0" y="875"/>
                    <a:pt x="0" y="832"/>
                  </a:cubicBezTo>
                  <a:quadBezTo>
                    <a:pt x="0" y="78"/>
                    <a:pt x="0" y="78"/>
                  </a:quadBezTo>
                  <a:cubicBezTo>
                    <a:pt x="0" y="35"/>
                    <a:pt x="35" y="0"/>
                    <a:pt x="78" y="0"/>
                  </a:cubicBezTo>
                  <a:quadBezTo>
                    <a:pt x="1187" y="0"/>
                    <a:pt x="1187" y="0"/>
                  </a:quadBezTo>
                  <a:cubicBezTo>
                    <a:pt x="1230" y="0"/>
                    <a:pt x="1265" y="35"/>
                    <a:pt x="1265" y="78"/>
                  </a:cubicBezTo>
                </a:path>
              </a:pathLst>
            </a:custGeom>
            <a:solidFill>
              <a:srgbClr val="e4f3fe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3" name="Freeform 93"/>
            <p:cNvSpPr/>
            <p:nvPr/>
          </p:nvSpPr>
          <p:spPr>
            <a:xfrm>
              <a:off x="5443920" y="1963459"/>
              <a:ext cx="1213049" cy="877984"/>
            </a:xfrm>
            <a:custGeom>
              <a:avLst/>
              <a:gdLst>
                <a:gd name="T0" fmla="*/ 1277 w 1289"/>
                <a:gd name="T1" fmla="*/ 90 h 934"/>
                <a:gd name="T2" fmla="*/ 1265 w 1289"/>
                <a:gd name="T3" fmla="*/ 90 h 934"/>
                <a:gd name="T4" fmla="*/ 1265 w 1289"/>
                <a:gd name="T5" fmla="*/ 844 h 934"/>
                <a:gd name="T6" fmla="*/ 1246 w 1289"/>
                <a:gd name="T7" fmla="*/ 891 h 934"/>
                <a:gd name="T8" fmla="*/ 1199 w 1289"/>
                <a:gd name="T9" fmla="*/ 910 h 934"/>
                <a:gd name="T10" fmla="*/ 90 w 1289"/>
                <a:gd name="T11" fmla="*/ 910 h 934"/>
                <a:gd name="T12" fmla="*/ 43 w 1289"/>
                <a:gd name="T13" fmla="*/ 891 h 934"/>
                <a:gd name="T14" fmla="*/ 24 w 1289"/>
                <a:gd name="T15" fmla="*/ 844 h 934"/>
                <a:gd name="T16" fmla="*/ 24 w 1289"/>
                <a:gd name="T17" fmla="*/ 90 h 934"/>
                <a:gd name="T18" fmla="*/ 43 w 1289"/>
                <a:gd name="T19" fmla="*/ 43 h 934"/>
                <a:gd name="T20" fmla="*/ 90 w 1289"/>
                <a:gd name="T21" fmla="*/ 24 h 934"/>
                <a:gd name="T22" fmla="*/ 1199 w 1289"/>
                <a:gd name="T23" fmla="*/ 24 h 934"/>
                <a:gd name="T24" fmla="*/ 1246 w 1289"/>
                <a:gd name="T25" fmla="*/ 43 h 934"/>
                <a:gd name="T26" fmla="*/ 1265 w 1289"/>
                <a:gd name="T27" fmla="*/ 90 h 934"/>
                <a:gd name="T28" fmla="*/ 1277 w 1289"/>
                <a:gd name="T29" fmla="*/ 90 h 934"/>
                <a:gd name="T30" fmla="*/ 1289 w 1289"/>
                <a:gd name="T31" fmla="*/ 90 h 934"/>
                <a:gd name="T32" fmla="*/ 1263 w 1289"/>
                <a:gd name="T33" fmla="*/ 27 h 934"/>
                <a:gd name="T34" fmla="*/ 1199 w 1289"/>
                <a:gd name="T35" fmla="*/ 0 h 934"/>
                <a:gd name="T36" fmla="*/ 90 w 1289"/>
                <a:gd name="T37" fmla="*/ 0 h 934"/>
                <a:gd name="T38" fmla="*/ 26 w 1289"/>
                <a:gd name="T39" fmla="*/ 27 h 934"/>
                <a:gd name="T40" fmla="*/ 0 w 1289"/>
                <a:gd name="T41" fmla="*/ 90 h 934"/>
                <a:gd name="T42" fmla="*/ 0 w 1289"/>
                <a:gd name="T43" fmla="*/ 844 h 934"/>
                <a:gd name="T44" fmla="*/ 26 w 1289"/>
                <a:gd name="T45" fmla="*/ 908 h 934"/>
                <a:gd name="T46" fmla="*/ 90 w 1289"/>
                <a:gd name="T47" fmla="*/ 934 h 934"/>
                <a:gd name="T48" fmla="*/ 1199 w 1289"/>
                <a:gd name="T49" fmla="*/ 934 h 934"/>
                <a:gd name="T50" fmla="*/ 1263 w 1289"/>
                <a:gd name="T51" fmla="*/ 908 h 934"/>
                <a:gd name="T52" fmla="*/ 1289 w 1289"/>
                <a:gd name="T53" fmla="*/ 844 h 934"/>
                <a:gd name="T54" fmla="*/ 1289 w 1289"/>
                <a:gd name="T55" fmla="*/ 90 h 934"/>
                <a:gd name="T56" fmla="*/ 1277 w 1289"/>
                <a:gd name="T57" fmla="*/ 90 h 93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9" h="934">
                  <a:moveTo>
                    <a:pt x="1277" y="90"/>
                  </a:moveTo>
                  <a:quadBezTo>
                    <a:pt x="1265" y="90"/>
                    <a:pt x="1265" y="90"/>
                  </a:quadBezTo>
                  <a:quadBezTo>
                    <a:pt x="1265" y="844"/>
                    <a:pt x="1265" y="844"/>
                  </a:quadBezTo>
                  <a:cubicBezTo>
                    <a:pt x="1265" y="862"/>
                    <a:pt x="1258" y="879"/>
                    <a:pt x="1246" y="891"/>
                  </a:cubicBezTo>
                  <a:cubicBezTo>
                    <a:pt x="1234" y="903"/>
                    <a:pt x="1217" y="910"/>
                    <a:pt x="1199" y="910"/>
                  </a:cubicBezTo>
                  <a:quadBezTo>
                    <a:pt x="90" y="910"/>
                    <a:pt x="90" y="910"/>
                  </a:quadBezTo>
                  <a:cubicBezTo>
                    <a:pt x="72" y="910"/>
                    <a:pt x="55" y="903"/>
                    <a:pt x="43" y="891"/>
                  </a:cubicBezTo>
                  <a:cubicBezTo>
                    <a:pt x="31" y="879"/>
                    <a:pt x="24" y="862"/>
                    <a:pt x="24" y="844"/>
                  </a:cubicBezTo>
                  <a:quadBezTo>
                    <a:pt x="24" y="90"/>
                    <a:pt x="24" y="90"/>
                  </a:quadBezTo>
                  <a:cubicBezTo>
                    <a:pt x="24" y="72"/>
                    <a:pt x="31" y="55"/>
                    <a:pt x="43" y="43"/>
                  </a:cubicBezTo>
                  <a:cubicBezTo>
                    <a:pt x="55" y="32"/>
                    <a:pt x="72" y="24"/>
                    <a:pt x="90" y="24"/>
                  </a:cubicBezTo>
                  <a:quadBezTo>
                    <a:pt x="1199" y="24"/>
                    <a:pt x="1199" y="24"/>
                  </a:quadBezTo>
                  <a:cubicBezTo>
                    <a:pt x="1217" y="24"/>
                    <a:pt x="1234" y="32"/>
                    <a:pt x="1246" y="43"/>
                  </a:cubicBezTo>
                  <a:cubicBezTo>
                    <a:pt x="1258" y="55"/>
                    <a:pt x="1265" y="72"/>
                    <a:pt x="1265" y="90"/>
                  </a:cubicBezTo>
                  <a:quadBezTo>
                    <a:pt x="1277" y="90"/>
                    <a:pt x="1277" y="90"/>
                  </a:quadBezTo>
                  <a:quadBezTo>
                    <a:pt x="1289" y="90"/>
                    <a:pt x="1289" y="90"/>
                  </a:quadBezTo>
                  <a:cubicBezTo>
                    <a:pt x="1289" y="65"/>
                    <a:pt x="1279" y="43"/>
                    <a:pt x="1263" y="27"/>
                  </a:cubicBezTo>
                  <a:cubicBezTo>
                    <a:pt x="1247" y="10"/>
                    <a:pt x="1224" y="0"/>
                    <a:pt x="1199" y="0"/>
                  </a:cubicBezTo>
                  <a:quadBezTo>
                    <a:pt x="90" y="0"/>
                    <a:pt x="90" y="0"/>
                  </a:quadBezTo>
                  <a:cubicBezTo>
                    <a:pt x="65" y="0"/>
                    <a:pt x="43" y="10"/>
                    <a:pt x="26" y="27"/>
                  </a:cubicBezTo>
                  <a:cubicBezTo>
                    <a:pt x="10" y="43"/>
                    <a:pt x="0" y="65"/>
                    <a:pt x="0" y="90"/>
                  </a:cubicBezTo>
                  <a:quadBezTo>
                    <a:pt x="0" y="844"/>
                    <a:pt x="0" y="844"/>
                  </a:quadBezTo>
                  <a:cubicBezTo>
                    <a:pt x="0" y="869"/>
                    <a:pt x="10" y="891"/>
                    <a:pt x="26" y="908"/>
                  </a:cubicBezTo>
                  <a:cubicBezTo>
                    <a:pt x="43" y="924"/>
                    <a:pt x="65" y="934"/>
                    <a:pt x="90" y="934"/>
                  </a:cubicBezTo>
                  <a:quadBezTo>
                    <a:pt x="1199" y="934"/>
                    <a:pt x="1199" y="934"/>
                  </a:quadBezTo>
                  <a:cubicBezTo>
                    <a:pt x="1224" y="934"/>
                    <a:pt x="1247" y="924"/>
                    <a:pt x="1263" y="908"/>
                  </a:cubicBezTo>
                  <a:cubicBezTo>
                    <a:pt x="1279" y="891"/>
                    <a:pt x="1289" y="869"/>
                    <a:pt x="1289" y="844"/>
                  </a:cubicBezTo>
                  <a:quadBezTo>
                    <a:pt x="1289" y="90"/>
                    <a:pt x="1289" y="90"/>
                  </a:quadBezTo>
                  <a:quadBezTo>
                    <a:pt x="1277" y="90"/>
                    <a:pt x="1277" y="90"/>
                  </a:quadBezTo>
                </a:path>
              </a:pathLst>
            </a:custGeom>
            <a:solidFill>
              <a:srgbClr val="7ac2f9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4" name="Freeform 96"/>
            <p:cNvSpPr/>
            <p:nvPr/>
          </p:nvSpPr>
          <p:spPr>
            <a:xfrm>
              <a:off x="5455439" y="2670654"/>
              <a:ext cx="1190011" cy="159770"/>
            </a:xfrm>
            <a:custGeom>
              <a:avLst/>
              <a:gdLst>
                <a:gd name="T0" fmla="*/ 1265 w 1265"/>
                <a:gd name="T1" fmla="*/ 0 h 170"/>
                <a:gd name="T2" fmla="*/ 1265 w 1265"/>
                <a:gd name="T3" fmla="*/ 92 h 170"/>
                <a:gd name="T4" fmla="*/ 1187 w 1265"/>
                <a:gd name="T5" fmla="*/ 170 h 170"/>
                <a:gd name="T6" fmla="*/ 78 w 1265"/>
                <a:gd name="T7" fmla="*/ 170 h 170"/>
                <a:gd name="T8" fmla="*/ 0 w 1265"/>
                <a:gd name="T9" fmla="*/ 92 h 170"/>
                <a:gd name="T10" fmla="*/ 0 w 1265"/>
                <a:gd name="T11" fmla="*/ 0 h 170"/>
                <a:gd name="T12" fmla="*/ 1265 w 1265"/>
                <a:gd name="T13" fmla="*/ 0 h 170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5" h="170">
                  <a:moveTo>
                    <a:pt x="1265" y="0"/>
                  </a:moveTo>
                  <a:quadBezTo>
                    <a:pt x="1265" y="92"/>
                    <a:pt x="1265" y="92"/>
                  </a:quadBezTo>
                  <a:cubicBezTo>
                    <a:pt x="1265" y="135"/>
                    <a:pt x="1230" y="170"/>
                    <a:pt x="1187" y="170"/>
                  </a:cubicBezTo>
                  <a:quadBezTo>
                    <a:pt x="78" y="170"/>
                    <a:pt x="78" y="170"/>
                  </a:quadBezTo>
                  <a:cubicBezTo>
                    <a:pt x="35" y="170"/>
                    <a:pt x="0" y="135"/>
                    <a:pt x="0" y="92"/>
                  </a:cubicBezTo>
                  <a:quadBezTo>
                    <a:pt x="0" y="0"/>
                    <a:pt x="0" y="0"/>
                  </a:quadBezTo>
                  <a:quadBezTo>
                    <a:pt x="1265" y="0"/>
                    <a:pt x="1265" y="0"/>
                  </a:quad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5" name="Freeform 97"/>
            <p:cNvSpPr/>
            <p:nvPr/>
          </p:nvSpPr>
          <p:spPr>
            <a:xfrm>
              <a:off x="5443920" y="2659134"/>
              <a:ext cx="1213049" cy="182308"/>
            </a:xfrm>
            <a:custGeom>
              <a:avLst/>
              <a:gdLst>
                <a:gd name="T0" fmla="*/ 1277 w 1289"/>
                <a:gd name="T1" fmla="*/ 12 h 194"/>
                <a:gd name="T2" fmla="*/ 1265 w 1289"/>
                <a:gd name="T3" fmla="*/ 12 h 194"/>
                <a:gd name="T4" fmla="*/ 1265 w 1289"/>
                <a:gd name="T5" fmla="*/ 104 h 194"/>
                <a:gd name="T6" fmla="*/ 1246 w 1289"/>
                <a:gd name="T7" fmla="*/ 151 h 194"/>
                <a:gd name="T8" fmla="*/ 1199 w 1289"/>
                <a:gd name="T9" fmla="*/ 170 h 194"/>
                <a:gd name="T10" fmla="*/ 90 w 1289"/>
                <a:gd name="T11" fmla="*/ 170 h 194"/>
                <a:gd name="T12" fmla="*/ 43 w 1289"/>
                <a:gd name="T13" fmla="*/ 151 h 194"/>
                <a:gd name="T14" fmla="*/ 24 w 1289"/>
                <a:gd name="T15" fmla="*/ 104 h 194"/>
                <a:gd name="T16" fmla="*/ 24 w 1289"/>
                <a:gd name="T17" fmla="*/ 24 h 194"/>
                <a:gd name="T18" fmla="*/ 1277 w 1289"/>
                <a:gd name="T19" fmla="*/ 24 h 194"/>
                <a:gd name="T20" fmla="*/ 1277 w 1289"/>
                <a:gd name="T21" fmla="*/ 12 h 194"/>
                <a:gd name="T22" fmla="*/ 1265 w 1289"/>
                <a:gd name="T23" fmla="*/ 12 h 194"/>
                <a:gd name="T24" fmla="*/ 1277 w 1289"/>
                <a:gd name="T25" fmla="*/ 12 h 194"/>
                <a:gd name="T26" fmla="*/ 1277 w 1289"/>
                <a:gd name="T27" fmla="*/ 0 h 194"/>
                <a:gd name="T28" fmla="*/ 12 w 1289"/>
                <a:gd name="T29" fmla="*/ 0 h 194"/>
                <a:gd name="T30" fmla="*/ 4 w 1289"/>
                <a:gd name="T31" fmla="*/ 4 h 194"/>
                <a:gd name="T32" fmla="*/ 0 w 1289"/>
                <a:gd name="T33" fmla="*/ 12 h 194"/>
                <a:gd name="T34" fmla="*/ 0 w 1289"/>
                <a:gd name="T35" fmla="*/ 104 h 194"/>
                <a:gd name="T36" fmla="*/ 26 w 1289"/>
                <a:gd name="T37" fmla="*/ 168 h 194"/>
                <a:gd name="T38" fmla="*/ 90 w 1289"/>
                <a:gd name="T39" fmla="*/ 194 h 194"/>
                <a:gd name="T40" fmla="*/ 1199 w 1289"/>
                <a:gd name="T41" fmla="*/ 194 h 194"/>
                <a:gd name="T42" fmla="*/ 1263 w 1289"/>
                <a:gd name="T43" fmla="*/ 168 h 194"/>
                <a:gd name="T44" fmla="*/ 1289 w 1289"/>
                <a:gd name="T45" fmla="*/ 104 h 194"/>
                <a:gd name="T46" fmla="*/ 1289 w 1289"/>
                <a:gd name="T47" fmla="*/ 12 h 194"/>
                <a:gd name="T48" fmla="*/ 1286 w 1289"/>
                <a:gd name="T49" fmla="*/ 4 h 194"/>
                <a:gd name="T50" fmla="*/ 1277 w 1289"/>
                <a:gd name="T51" fmla="*/ 0 h 194"/>
                <a:gd name="T52" fmla="*/ 1277 w 1289"/>
                <a:gd name="T53" fmla="*/ 12 h 19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89" h="194">
                  <a:moveTo>
                    <a:pt x="1277" y="12"/>
                  </a:moveTo>
                  <a:quadBezTo>
                    <a:pt x="1265" y="12"/>
                    <a:pt x="1265" y="12"/>
                  </a:quadBezTo>
                  <a:quadBezTo>
                    <a:pt x="1265" y="104"/>
                    <a:pt x="1265" y="104"/>
                  </a:quadBezTo>
                  <a:cubicBezTo>
                    <a:pt x="1265" y="122"/>
                    <a:pt x="1258" y="139"/>
                    <a:pt x="1246" y="151"/>
                  </a:cubicBezTo>
                  <a:cubicBezTo>
                    <a:pt x="1234" y="163"/>
                    <a:pt x="1217" y="170"/>
                    <a:pt x="1199" y="170"/>
                  </a:cubicBezTo>
                  <a:quadBezTo>
                    <a:pt x="90" y="170"/>
                    <a:pt x="90" y="170"/>
                  </a:quadBezTo>
                  <a:cubicBezTo>
                    <a:pt x="72" y="170"/>
                    <a:pt x="55" y="163"/>
                    <a:pt x="43" y="151"/>
                  </a:cubicBezTo>
                  <a:cubicBezTo>
                    <a:pt x="31" y="139"/>
                    <a:pt x="24" y="122"/>
                    <a:pt x="24" y="104"/>
                  </a:cubicBezTo>
                  <a:quadBezTo>
                    <a:pt x="24" y="24"/>
                    <a:pt x="24" y="24"/>
                  </a:quadBezTo>
                  <a:quadBezTo>
                    <a:pt x="1277" y="24"/>
                    <a:pt x="1277" y="24"/>
                  </a:quadBezTo>
                  <a:quadBezTo>
                    <a:pt x="1277" y="12"/>
                    <a:pt x="1277" y="12"/>
                  </a:quadBezTo>
                  <a:quadBezTo>
                    <a:pt x="1265" y="12"/>
                    <a:pt x="1265" y="12"/>
                  </a:quadBezTo>
                  <a:quadBezTo>
                    <a:pt x="1277" y="12"/>
                    <a:pt x="1277" y="12"/>
                  </a:quadBezTo>
                  <a:quadBezTo>
                    <a:pt x="1277" y="0"/>
                    <a:pt x="1277" y="0"/>
                  </a:quadBezTo>
                  <a:quadBezTo>
                    <a:pt x="12" y="0"/>
                    <a:pt x="12" y="0"/>
                  </a:quadBezTo>
                  <a:cubicBezTo>
                    <a:pt x="9" y="0"/>
                    <a:pt x="6" y="1"/>
                    <a:pt x="4" y="4"/>
                  </a:cubicBezTo>
                  <a:cubicBezTo>
                    <a:pt x="1" y="6"/>
                    <a:pt x="0" y="9"/>
                    <a:pt x="0" y="12"/>
                  </a:cubicBezTo>
                  <a:quadBezTo>
                    <a:pt x="0" y="104"/>
                    <a:pt x="0" y="104"/>
                  </a:quadBezTo>
                  <a:cubicBezTo>
                    <a:pt x="0" y="129"/>
                    <a:pt x="10" y="151"/>
                    <a:pt x="26" y="168"/>
                  </a:cubicBezTo>
                  <a:cubicBezTo>
                    <a:pt x="43" y="184"/>
                    <a:pt x="65" y="194"/>
                    <a:pt x="90" y="194"/>
                  </a:cubicBezTo>
                  <a:quadBezTo>
                    <a:pt x="1199" y="194"/>
                    <a:pt x="1199" y="194"/>
                  </a:quadBezTo>
                  <a:cubicBezTo>
                    <a:pt x="1224" y="194"/>
                    <a:pt x="1247" y="184"/>
                    <a:pt x="1263" y="168"/>
                  </a:cubicBezTo>
                  <a:cubicBezTo>
                    <a:pt x="1279" y="151"/>
                    <a:pt x="1289" y="129"/>
                    <a:pt x="1289" y="104"/>
                  </a:cubicBezTo>
                  <a:quadBezTo>
                    <a:pt x="1289" y="12"/>
                    <a:pt x="1289" y="12"/>
                  </a:quadBezTo>
                  <a:cubicBezTo>
                    <a:pt x="1289" y="9"/>
                    <a:pt x="1288" y="6"/>
                    <a:pt x="1286" y="4"/>
                  </a:cubicBezTo>
                  <a:cubicBezTo>
                    <a:pt x="1283" y="1"/>
                    <a:pt x="1280" y="0"/>
                    <a:pt x="1277" y="0"/>
                  </a:cubicBezTo>
                  <a:quadBezTo>
                    <a:pt x="1277" y="12"/>
                    <a:pt x="1277" y="12"/>
                  </a:quadBezTo>
                </a:path>
              </a:pathLst>
            </a:custGeom>
            <a:solidFill>
              <a:srgbClr val="7ac2f9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6" name="Oval 98"/>
            <p:cNvSpPr>
              <a:spLocks noChangeArrowheads="1"/>
            </p:cNvSpPr>
            <p:nvPr/>
          </p:nvSpPr>
          <p:spPr>
            <a:xfrm>
              <a:off x="6035920" y="2722241"/>
              <a:ext cx="56596" cy="56596"/>
            </a:xfrm>
            <a:prstGeom prst="ellipse">
              <a:avLst/>
            </a:prstGeom>
            <a:solidFill>
              <a:srgbClr val="afdafb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7" name="Rectangle 107"/>
            <p:cNvSpPr>
              <a:spLocks noChangeArrowheads="1"/>
            </p:cNvSpPr>
            <p:nvPr/>
          </p:nvSpPr>
          <p:spPr>
            <a:xfrm>
              <a:off x="5856116" y="2932596"/>
              <a:ext cx="415702" cy="45577"/>
            </a:xfrm>
            <a:prstGeom prst="rect">
              <a:avLst/>
            </a:prstGeom>
            <a:solidFill>
              <a:srgbClr val="e4f3fe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8" name="Freeform 108"/>
            <p:cNvSpPr/>
            <p:nvPr/>
          </p:nvSpPr>
          <p:spPr>
            <a:xfrm>
              <a:off x="5845098" y="2921578"/>
              <a:ext cx="438241" cy="67614"/>
            </a:xfrm>
            <a:custGeom>
              <a:avLst/>
              <a:gdLst>
                <a:gd name="T0" fmla="*/ 454 w 466"/>
                <a:gd name="T1" fmla="*/ 60 h 72"/>
                <a:gd name="T2" fmla="*/ 454 w 466"/>
                <a:gd name="T3" fmla="*/ 48 h 72"/>
                <a:gd name="T4" fmla="*/ 24 w 466"/>
                <a:gd name="T5" fmla="*/ 48 h 72"/>
                <a:gd name="T6" fmla="*/ 24 w 466"/>
                <a:gd name="T7" fmla="*/ 24 h 72"/>
                <a:gd name="T8" fmla="*/ 442 w 466"/>
                <a:gd name="T9" fmla="*/ 24 h 72"/>
                <a:gd name="T10" fmla="*/ 442 w 466"/>
                <a:gd name="T11" fmla="*/ 60 h 72"/>
                <a:gd name="T12" fmla="*/ 454 w 466"/>
                <a:gd name="T13" fmla="*/ 60 h 72"/>
                <a:gd name="T14" fmla="*/ 454 w 466"/>
                <a:gd name="T15" fmla="*/ 48 h 72"/>
                <a:gd name="T16" fmla="*/ 454 w 466"/>
                <a:gd name="T17" fmla="*/ 60 h 72"/>
                <a:gd name="T18" fmla="*/ 466 w 466"/>
                <a:gd name="T19" fmla="*/ 60 h 72"/>
                <a:gd name="T20" fmla="*/ 466 w 466"/>
                <a:gd name="T21" fmla="*/ 12 h 72"/>
                <a:gd name="T22" fmla="*/ 462 w 466"/>
                <a:gd name="T23" fmla="*/ 3 h 72"/>
                <a:gd name="T24" fmla="*/ 454 w 466"/>
                <a:gd name="T25" fmla="*/ 0 h 72"/>
                <a:gd name="T26" fmla="*/ 12 w 466"/>
                <a:gd name="T27" fmla="*/ 0 h 72"/>
                <a:gd name="T28" fmla="*/ 4 w 466"/>
                <a:gd name="T29" fmla="*/ 3 h 72"/>
                <a:gd name="T30" fmla="*/ 0 w 466"/>
                <a:gd name="T31" fmla="*/ 12 h 72"/>
                <a:gd name="T32" fmla="*/ 0 w 466"/>
                <a:gd name="T33" fmla="*/ 60 h 72"/>
                <a:gd name="T34" fmla="*/ 4 w 466"/>
                <a:gd name="T35" fmla="*/ 69 h 72"/>
                <a:gd name="T36" fmla="*/ 12 w 466"/>
                <a:gd name="T37" fmla="*/ 72 h 72"/>
                <a:gd name="T38" fmla="*/ 454 w 466"/>
                <a:gd name="T39" fmla="*/ 72 h 72"/>
                <a:gd name="T40" fmla="*/ 462 w 466"/>
                <a:gd name="T41" fmla="*/ 69 h 72"/>
                <a:gd name="T42" fmla="*/ 466 w 466"/>
                <a:gd name="T43" fmla="*/ 60 h 72"/>
                <a:gd name="T44" fmla="*/ 454 w 466"/>
                <a:gd name="T45" fmla="*/ 60 h 72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66" h="72">
                  <a:moveTo>
                    <a:pt x="454" y="60"/>
                  </a:moveTo>
                  <a:quadBezTo>
                    <a:pt x="454" y="48"/>
                    <a:pt x="454" y="48"/>
                  </a:quadBezTo>
                  <a:quadBezTo>
                    <a:pt x="24" y="48"/>
                    <a:pt x="24" y="48"/>
                  </a:quadBezTo>
                  <a:quadBezTo>
                    <a:pt x="24" y="24"/>
                    <a:pt x="24" y="24"/>
                  </a:quadBezTo>
                  <a:quadBezTo>
                    <a:pt x="442" y="24"/>
                    <a:pt x="442" y="24"/>
                  </a:quadBezTo>
                  <a:quadBezTo>
                    <a:pt x="442" y="60"/>
                    <a:pt x="442" y="60"/>
                  </a:quadBezTo>
                  <a:quadBezTo>
                    <a:pt x="454" y="60"/>
                    <a:pt x="454" y="60"/>
                  </a:quadBezTo>
                  <a:quadBezTo>
                    <a:pt x="454" y="48"/>
                    <a:pt x="454" y="48"/>
                  </a:quadBezTo>
                  <a:quadBezTo>
                    <a:pt x="454" y="60"/>
                    <a:pt x="454" y="60"/>
                  </a:quadBezTo>
                  <a:quadBezTo>
                    <a:pt x="466" y="60"/>
                    <a:pt x="466" y="60"/>
                  </a:quadBezTo>
                  <a:quadBezTo>
                    <a:pt x="466" y="12"/>
                    <a:pt x="466" y="12"/>
                  </a:quadBezTo>
                  <a:cubicBezTo>
                    <a:pt x="466" y="8"/>
                    <a:pt x="465" y="5"/>
                    <a:pt x="462" y="3"/>
                  </a:cubicBezTo>
                  <a:cubicBezTo>
                    <a:pt x="460" y="1"/>
                    <a:pt x="457" y="0"/>
                    <a:pt x="454" y="0"/>
                  </a:cubicBezTo>
                  <a:quadBezTo>
                    <a:pt x="12" y="0"/>
                    <a:pt x="12" y="0"/>
                  </a:quadBezTo>
                  <a:cubicBezTo>
                    <a:pt x="9" y="0"/>
                    <a:pt x="6" y="1"/>
                    <a:pt x="4" y="3"/>
                  </a:cubicBezTo>
                  <a:cubicBezTo>
                    <a:pt x="2" y="5"/>
                    <a:pt x="0" y="8"/>
                    <a:pt x="0" y="12"/>
                  </a:cubicBezTo>
                  <a:quadBezTo>
                    <a:pt x="0" y="60"/>
                    <a:pt x="0" y="60"/>
                  </a:quadBezTo>
                  <a:cubicBezTo>
                    <a:pt x="0" y="64"/>
                    <a:pt x="2" y="67"/>
                    <a:pt x="4" y="69"/>
                  </a:cubicBezTo>
                  <a:cubicBezTo>
                    <a:pt x="6" y="71"/>
                    <a:pt x="9" y="72"/>
                    <a:pt x="12" y="72"/>
                  </a:cubicBezTo>
                  <a:quadBezTo>
                    <a:pt x="454" y="72"/>
                    <a:pt x="454" y="72"/>
                  </a:quadBezTo>
                  <a:cubicBezTo>
                    <a:pt x="457" y="72"/>
                    <a:pt x="460" y="71"/>
                    <a:pt x="462" y="69"/>
                  </a:cubicBezTo>
                  <a:cubicBezTo>
                    <a:pt x="465" y="67"/>
                    <a:pt x="466" y="64"/>
                    <a:pt x="466" y="60"/>
                  </a:cubicBezTo>
                  <a:lnTo>
                    <a:pt x="454" y="60"/>
                  </a:lnTo>
                  <a:close/>
                </a:path>
              </a:pathLst>
            </a:custGeom>
            <a:solidFill>
              <a:srgbClr val="7ac2f9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39" name="Freeform 109"/>
            <p:cNvSpPr/>
            <p:nvPr/>
          </p:nvSpPr>
          <p:spPr>
            <a:xfrm>
              <a:off x="6356462" y="2703209"/>
              <a:ext cx="458274" cy="520880"/>
            </a:xfrm>
            <a:custGeom>
              <a:avLst/>
              <a:gdLst>
                <a:gd name="T0" fmla="*/ 382 w 487"/>
                <a:gd name="T1" fmla="*/ 0 h 554"/>
                <a:gd name="T2" fmla="*/ 210 w 487"/>
                <a:gd name="T3" fmla="*/ 301 h 554"/>
                <a:gd name="T4" fmla="*/ 0 w 487"/>
                <a:gd name="T5" fmla="*/ 456 h 554"/>
                <a:gd name="T6" fmla="*/ 48 w 487"/>
                <a:gd name="T7" fmla="*/ 554 h 554"/>
                <a:gd name="T8" fmla="*/ 50 w 487"/>
                <a:gd name="T9" fmla="*/ 553 h 554"/>
                <a:gd name="T10" fmla="*/ 486 w 487"/>
                <a:gd name="T11" fmla="*/ 32 h 554"/>
                <a:gd name="T12" fmla="*/ 487 w 487"/>
                <a:gd name="T13" fmla="*/ 30 h 554"/>
                <a:gd name="T14" fmla="*/ 382 w 487"/>
                <a:gd name="T15" fmla="*/ 0 h 55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7" h="554">
                  <a:moveTo>
                    <a:pt x="382" y="0"/>
                  </a:moveTo>
                  <a:cubicBezTo>
                    <a:pt x="349" y="114"/>
                    <a:pt x="289" y="217"/>
                    <a:pt x="210" y="301"/>
                  </a:cubicBezTo>
                  <a:cubicBezTo>
                    <a:pt x="150" y="364"/>
                    <a:pt x="79" y="417"/>
                    <a:pt x="0" y="456"/>
                  </a:cubicBezTo>
                  <a:cubicBezTo>
                    <a:pt x="11" y="491"/>
                    <a:pt x="27" y="524"/>
                    <a:pt x="48" y="554"/>
                  </a:cubicBezTo>
                  <a:cubicBezTo>
                    <a:pt x="49" y="554"/>
                    <a:pt x="50" y="553"/>
                    <a:pt x="50" y="553"/>
                  </a:cubicBezTo>
                  <a:cubicBezTo>
                    <a:pt x="260" y="449"/>
                    <a:pt x="420" y="261"/>
                    <a:pt x="486" y="32"/>
                  </a:cubicBezTo>
                  <a:cubicBezTo>
                    <a:pt x="487" y="32"/>
                    <a:pt x="487" y="31"/>
                    <a:pt x="487" y="30"/>
                  </a:cubicBezTo>
                  <a:cubicBezTo>
                    <a:pt x="454" y="15"/>
                    <a:pt x="419" y="4"/>
                    <a:pt x="382" y="0"/>
                  </a:cubicBezTo>
                </a:path>
              </a:pathLst>
            </a:custGeom>
            <a:solidFill>
              <a:srgbClr val="cfe5f5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0" name="Freeform 110"/>
            <p:cNvSpPr/>
            <p:nvPr/>
          </p:nvSpPr>
          <p:spPr>
            <a:xfrm>
              <a:off x="6402039" y="2731757"/>
              <a:ext cx="423215" cy="501848"/>
            </a:xfrm>
            <a:custGeom>
              <a:avLst/>
              <a:gdLst>
                <a:gd name="T0" fmla="*/ 439 w 450"/>
                <a:gd name="T1" fmla="*/ 0 h 534"/>
                <a:gd name="T2" fmla="*/ 438 w 450"/>
                <a:gd name="T3" fmla="*/ 2 h 534"/>
                <a:gd name="T4" fmla="*/ 2 w 450"/>
                <a:gd name="T5" fmla="*/ 523 h 534"/>
                <a:gd name="T6" fmla="*/ 0 w 450"/>
                <a:gd name="T7" fmla="*/ 524 h 534"/>
                <a:gd name="T8" fmla="*/ 8 w 450"/>
                <a:gd name="T9" fmla="*/ 534 h 534"/>
                <a:gd name="T10" fmla="*/ 450 w 450"/>
                <a:gd name="T11" fmla="*/ 6 h 534"/>
                <a:gd name="T12" fmla="*/ 439 w 450"/>
                <a:gd name="T13" fmla="*/ 0 h 53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0" h="534">
                  <a:moveTo>
                    <a:pt x="439" y="0"/>
                  </a:moveTo>
                  <a:cubicBezTo>
                    <a:pt x="439" y="1"/>
                    <a:pt x="439" y="2"/>
                    <a:pt x="438" y="2"/>
                  </a:cubicBezTo>
                  <a:cubicBezTo>
                    <a:pt x="372" y="231"/>
                    <a:pt x="212" y="419"/>
                    <a:pt x="2" y="523"/>
                  </a:cubicBezTo>
                  <a:cubicBezTo>
                    <a:pt x="2" y="523"/>
                    <a:pt x="1" y="524"/>
                    <a:pt x="0" y="524"/>
                  </a:cubicBezTo>
                  <a:cubicBezTo>
                    <a:pt x="3" y="527"/>
                    <a:pt x="5" y="531"/>
                    <a:pt x="8" y="534"/>
                  </a:cubicBezTo>
                  <a:cubicBezTo>
                    <a:pt x="220" y="428"/>
                    <a:pt x="383" y="237"/>
                    <a:pt x="450" y="6"/>
                  </a:cubicBezTo>
                  <a:cubicBezTo>
                    <a:pt x="446" y="4"/>
                    <a:pt x="443" y="2"/>
                    <a:pt x="439" y="0"/>
                  </a:cubicBezTo>
                </a:path>
              </a:pathLst>
            </a:custGeom>
            <a:solidFill>
              <a:srgbClr val="6fb7f0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1" name="Freeform 111"/>
            <p:cNvSpPr/>
            <p:nvPr/>
          </p:nvSpPr>
          <p:spPr>
            <a:xfrm>
              <a:off x="6347447" y="2700705"/>
              <a:ext cx="346085" cy="265949"/>
            </a:xfrm>
            <a:custGeom>
              <a:avLst/>
              <a:gdLst>
                <a:gd name="T0" fmla="*/ 347 w 368"/>
                <a:gd name="T1" fmla="*/ 0 h 283"/>
                <a:gd name="T2" fmla="*/ 329 w 368"/>
                <a:gd name="T3" fmla="*/ 0 h 283"/>
                <a:gd name="T4" fmla="*/ 329 w 368"/>
                <a:gd name="T5" fmla="*/ 60 h 283"/>
                <a:gd name="T6" fmla="*/ 329 w 368"/>
                <a:gd name="T7" fmla="*/ 60 h 283"/>
                <a:gd name="T8" fmla="*/ 303 w 368"/>
                <a:gd name="T9" fmla="*/ 124 h 283"/>
                <a:gd name="T10" fmla="*/ 239 w 368"/>
                <a:gd name="T11" fmla="*/ 150 h 283"/>
                <a:gd name="T12" fmla="*/ 58 w 368"/>
                <a:gd name="T13" fmla="*/ 150 h 283"/>
                <a:gd name="T14" fmla="*/ 0 w 368"/>
                <a:gd name="T15" fmla="*/ 283 h 283"/>
                <a:gd name="T16" fmla="*/ 206 w 368"/>
                <a:gd name="T17" fmla="*/ 283 h 283"/>
                <a:gd name="T18" fmla="*/ 368 w 368"/>
                <a:gd name="T19" fmla="*/ 0 h 283"/>
                <a:gd name="T20" fmla="*/ 347 w 368"/>
                <a:gd name="T21" fmla="*/ 0 h 283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8" h="283">
                  <a:moveTo>
                    <a:pt x="347" y="0"/>
                  </a:moveTo>
                  <a:cubicBezTo>
                    <a:pt x="341" y="0"/>
                    <a:pt x="335" y="0"/>
                    <a:pt x="329" y="0"/>
                  </a:cubicBezTo>
                  <a:quadBezTo>
                    <a:pt x="329" y="60"/>
                    <a:pt x="329" y="60"/>
                  </a:quadBezTo>
                  <a:quadBezTo>
                    <a:pt x="329" y="60"/>
                    <a:pt x="329" y="60"/>
                  </a:quadBezTo>
                  <a:cubicBezTo>
                    <a:pt x="329" y="85"/>
                    <a:pt x="319" y="107"/>
                    <a:pt x="303" y="124"/>
                  </a:cubicBezTo>
                  <a:cubicBezTo>
                    <a:pt x="287" y="140"/>
                    <a:pt x="264" y="150"/>
                    <a:pt x="239" y="150"/>
                  </a:cubicBezTo>
                  <a:quadBezTo>
                    <a:pt x="58" y="150"/>
                    <a:pt x="58" y="150"/>
                  </a:quadBezTo>
                  <a:cubicBezTo>
                    <a:pt x="30" y="189"/>
                    <a:pt x="10" y="235"/>
                    <a:pt x="0" y="283"/>
                  </a:cubicBezTo>
                  <a:quadBezTo>
                    <a:pt x="206" y="283"/>
                    <a:pt x="206" y="283"/>
                  </a:quadBezTo>
                  <a:cubicBezTo>
                    <a:pt x="280" y="204"/>
                    <a:pt x="336" y="107"/>
                    <a:pt x="368" y="0"/>
                  </a:cubicBezTo>
                  <a:cubicBezTo>
                    <a:pt x="361" y="0"/>
                    <a:pt x="354" y="0"/>
                    <a:pt x="347" y="0"/>
                  </a:cubicBezTo>
                </a:path>
              </a:pathLst>
            </a:custGeom>
            <a:solidFill>
              <a:srgbClr val="e8f1f6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2" name="Freeform 112"/>
            <p:cNvSpPr/>
            <p:nvPr/>
          </p:nvSpPr>
          <p:spPr>
            <a:xfrm>
              <a:off x="6356462" y="2700705"/>
              <a:ext cx="359608" cy="431229"/>
            </a:xfrm>
            <a:custGeom>
              <a:avLst/>
              <a:gdLst>
                <a:gd name="T0" fmla="*/ 358 w 382"/>
                <a:gd name="T1" fmla="*/ 0 h 459"/>
                <a:gd name="T2" fmla="*/ 196 w 382"/>
                <a:gd name="T3" fmla="*/ 283 h 459"/>
                <a:gd name="T4" fmla="*/ 201 w 382"/>
                <a:gd name="T5" fmla="*/ 283 h 459"/>
                <a:gd name="T6" fmla="*/ 212 w 382"/>
                <a:gd name="T7" fmla="*/ 291 h 459"/>
                <a:gd name="T8" fmla="*/ 210 w 382"/>
                <a:gd name="T9" fmla="*/ 304 h 459"/>
                <a:gd name="T10" fmla="*/ 0 w 382"/>
                <a:gd name="T11" fmla="*/ 459 h 459"/>
                <a:gd name="T12" fmla="*/ 0 w 382"/>
                <a:gd name="T13" fmla="*/ 459 h 459"/>
                <a:gd name="T14" fmla="*/ 210 w 382"/>
                <a:gd name="T15" fmla="*/ 304 h 459"/>
                <a:gd name="T16" fmla="*/ 382 w 382"/>
                <a:gd name="T17" fmla="*/ 3 h 459"/>
                <a:gd name="T18" fmla="*/ 358 w 382"/>
                <a:gd name="T19" fmla="*/ 0 h 45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2" h="459">
                  <a:moveTo>
                    <a:pt x="358" y="0"/>
                  </a:moveTo>
                  <a:cubicBezTo>
                    <a:pt x="326" y="107"/>
                    <a:pt x="270" y="204"/>
                    <a:pt x="196" y="283"/>
                  </a:cubicBezTo>
                  <a:quadBezTo>
                    <a:pt x="201" y="283"/>
                    <a:pt x="201" y="283"/>
                  </a:quadBezTo>
                  <a:cubicBezTo>
                    <a:pt x="206" y="283"/>
                    <a:pt x="211" y="286"/>
                    <a:pt x="212" y="291"/>
                  </a:cubicBezTo>
                  <a:cubicBezTo>
                    <a:pt x="214" y="295"/>
                    <a:pt x="213" y="300"/>
                    <a:pt x="210" y="304"/>
                  </a:cubicBezTo>
                  <a:cubicBezTo>
                    <a:pt x="150" y="367"/>
                    <a:pt x="79" y="420"/>
                    <a:pt x="0" y="459"/>
                  </a:cubicBezTo>
                  <a:quadBezTo>
                    <a:pt x="0" y="459"/>
                    <a:pt x="0" y="459"/>
                  </a:quadBezTo>
                  <a:cubicBezTo>
                    <a:pt x="79" y="420"/>
                    <a:pt x="150" y="367"/>
                    <a:pt x="210" y="304"/>
                  </a:cubicBezTo>
                  <a:cubicBezTo>
                    <a:pt x="289" y="220"/>
                    <a:pt x="349" y="117"/>
                    <a:pt x="382" y="3"/>
                  </a:cubicBezTo>
                  <a:cubicBezTo>
                    <a:pt x="374" y="2"/>
                    <a:pt x="366" y="1"/>
                    <a:pt x="358" y="0"/>
                  </a:cubicBezTo>
                </a:path>
              </a:pathLst>
            </a:custGeom>
            <a:solidFill>
              <a:srgbClr val="6fb7f0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3" name="Freeform 113"/>
            <p:cNvSpPr/>
            <p:nvPr/>
          </p:nvSpPr>
          <p:spPr>
            <a:xfrm>
              <a:off x="6341436" y="2989192"/>
              <a:ext cx="177801" cy="121205"/>
            </a:xfrm>
            <a:custGeom>
              <a:avLst/>
              <a:gdLst>
                <a:gd name="T0" fmla="*/ 189 w 189"/>
                <a:gd name="T1" fmla="*/ 0 h 129"/>
                <a:gd name="T2" fmla="*/ 2 w 189"/>
                <a:gd name="T3" fmla="*/ 0 h 129"/>
                <a:gd name="T4" fmla="*/ 0 w 189"/>
                <a:gd name="T5" fmla="*/ 46 h 129"/>
                <a:gd name="T6" fmla="*/ 9 w 189"/>
                <a:gd name="T7" fmla="*/ 129 h 129"/>
                <a:gd name="T8" fmla="*/ 189 w 189"/>
                <a:gd name="T9" fmla="*/ 0 h 12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129">
                  <a:moveTo>
                    <a:pt x="189" y="0"/>
                  </a:moveTo>
                  <a:quadBezTo>
                    <a:pt x="2" y="0"/>
                    <a:pt x="2" y="0"/>
                  </a:quadBezTo>
                  <a:cubicBezTo>
                    <a:pt x="1" y="15"/>
                    <a:pt x="0" y="31"/>
                    <a:pt x="0" y="46"/>
                  </a:cubicBezTo>
                  <a:cubicBezTo>
                    <a:pt x="0" y="75"/>
                    <a:pt x="3" y="102"/>
                    <a:pt x="9" y="129"/>
                  </a:cubicBezTo>
                  <a:cubicBezTo>
                    <a:pt x="76" y="95"/>
                    <a:pt x="136" y="52"/>
                    <a:pt x="189" y="0"/>
                  </a:cubicBezTo>
                </a:path>
              </a:pathLst>
            </a:custGeom>
            <a:solidFill>
              <a:srgbClr val="9fcef2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4" name="Freeform 114"/>
            <p:cNvSpPr>
              <a:spLocks noEditPoints="1"/>
            </p:cNvSpPr>
            <p:nvPr/>
          </p:nvSpPr>
          <p:spPr>
            <a:xfrm>
              <a:off x="6343440" y="2966654"/>
              <a:ext cx="214362" cy="165279"/>
            </a:xfrm>
            <a:custGeom>
              <a:avLst/>
              <a:gdLst>
                <a:gd name="T0" fmla="*/ 215 w 228"/>
                <a:gd name="T1" fmla="*/ 12 h 176"/>
                <a:gd name="T2" fmla="*/ 207 w 228"/>
                <a:gd name="T3" fmla="*/ 4 h 176"/>
                <a:gd name="T4" fmla="*/ 215 w 228"/>
                <a:gd name="T5" fmla="*/ 12 h 176"/>
                <a:gd name="T6" fmla="*/ 215 w 228"/>
                <a:gd name="T7" fmla="*/ 0 h 176"/>
                <a:gd name="T8" fmla="*/ 215 w 228"/>
                <a:gd name="T9" fmla="*/ 0 h 176"/>
                <a:gd name="T10" fmla="*/ 210 w 228"/>
                <a:gd name="T11" fmla="*/ 0 h 176"/>
                <a:gd name="T12" fmla="*/ 4 w 228"/>
                <a:gd name="T13" fmla="*/ 0 h 176"/>
                <a:gd name="T14" fmla="*/ 0 w 228"/>
                <a:gd name="T15" fmla="*/ 24 h 176"/>
                <a:gd name="T16" fmla="*/ 187 w 228"/>
                <a:gd name="T17" fmla="*/ 24 h 176"/>
                <a:gd name="T18" fmla="*/ 7 w 228"/>
                <a:gd name="T19" fmla="*/ 153 h 176"/>
                <a:gd name="T20" fmla="*/ 14 w 228"/>
                <a:gd name="T21" fmla="*/ 176 h 176"/>
                <a:gd name="T22" fmla="*/ 224 w 228"/>
                <a:gd name="T23" fmla="*/ 21 h 176"/>
                <a:gd name="T24" fmla="*/ 226 w 228"/>
                <a:gd name="T25" fmla="*/ 8 h 176"/>
                <a:gd name="T26" fmla="*/ 215 w 228"/>
                <a:gd name="T27" fmla="*/ 0 h 176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8" h="176">
                  <a:moveTo>
                    <a:pt x="215" y="12"/>
                  </a:moveTo>
                  <a:quadBezTo>
                    <a:pt x="207" y="4"/>
                    <a:pt x="207" y="4"/>
                  </a:quadBezTo>
                  <a:quadBezTo>
                    <a:pt x="215" y="12"/>
                    <a:pt x="215" y="12"/>
                  </a:quadBezTo>
                  <a:moveTo>
                    <a:pt x="215" y="0"/>
                  </a:moveTo>
                  <a:quadBezTo>
                    <a:pt x="215" y="0"/>
                    <a:pt x="215" y="0"/>
                  </a:quadBezTo>
                  <a:quadBezTo>
                    <a:pt x="210" y="0"/>
                    <a:pt x="210" y="0"/>
                  </a:quadBezTo>
                  <a:quadBezTo>
                    <a:pt x="4" y="0"/>
                    <a:pt x="4" y="0"/>
                  </a:quadBezTo>
                  <a:cubicBezTo>
                    <a:pt x="3" y="8"/>
                    <a:pt x="2" y="16"/>
                    <a:pt x="0" y="24"/>
                  </a:cubicBezTo>
                  <a:quadBezTo>
                    <a:pt x="187" y="24"/>
                    <a:pt x="187" y="24"/>
                  </a:quadBezTo>
                  <a:cubicBezTo>
                    <a:pt x="134" y="76"/>
                    <a:pt x="74" y="119"/>
                    <a:pt x="7" y="153"/>
                  </a:cubicBezTo>
                  <a:cubicBezTo>
                    <a:pt x="9" y="161"/>
                    <a:pt x="11" y="168"/>
                    <a:pt x="14" y="176"/>
                  </a:cubicBezTo>
                  <a:cubicBezTo>
                    <a:pt x="93" y="137"/>
                    <a:pt x="164" y="84"/>
                    <a:pt x="224" y="21"/>
                  </a:cubicBezTo>
                  <a:cubicBezTo>
                    <a:pt x="227" y="17"/>
                    <a:pt x="228" y="12"/>
                    <a:pt x="226" y="8"/>
                  </a:cubicBezTo>
                  <a:cubicBezTo>
                    <a:pt x="225" y="3"/>
                    <a:pt x="220" y="0"/>
                    <a:pt x="215" y="0"/>
                  </a:cubicBezTo>
                </a:path>
              </a:pathLst>
            </a:custGeom>
            <a:solidFill>
              <a:srgbClr val="6fb7f0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5" name="Freeform 115"/>
            <p:cNvSpPr/>
            <p:nvPr/>
          </p:nvSpPr>
          <p:spPr>
            <a:xfrm>
              <a:off x="6418567" y="2702708"/>
              <a:ext cx="215865" cy="116196"/>
            </a:xfrm>
            <a:custGeom>
              <a:avLst/>
              <a:gdLst>
                <a:gd name="T0" fmla="*/ 229 w 229"/>
                <a:gd name="T1" fmla="*/ 0 h 124"/>
                <a:gd name="T2" fmla="*/ 0 w 229"/>
                <a:gd name="T3" fmla="*/ 124 h 124"/>
                <a:gd name="T4" fmla="*/ 163 w 229"/>
                <a:gd name="T5" fmla="*/ 124 h 124"/>
                <a:gd name="T6" fmla="*/ 210 w 229"/>
                <a:gd name="T7" fmla="*/ 105 h 124"/>
                <a:gd name="T8" fmla="*/ 229 w 229"/>
                <a:gd name="T9" fmla="*/ 58 h 124"/>
                <a:gd name="T10" fmla="*/ 229 w 229"/>
                <a:gd name="T11" fmla="*/ 0 h 12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124">
                  <a:moveTo>
                    <a:pt x="229" y="0"/>
                  </a:moveTo>
                  <a:cubicBezTo>
                    <a:pt x="138" y="11"/>
                    <a:pt x="57" y="57"/>
                    <a:pt x="0" y="124"/>
                  </a:cubicBezTo>
                  <a:quadBezTo>
                    <a:pt x="163" y="124"/>
                    <a:pt x="163" y="124"/>
                  </a:quadBezTo>
                  <a:cubicBezTo>
                    <a:pt x="181" y="124"/>
                    <a:pt x="198" y="117"/>
                    <a:pt x="210" y="105"/>
                  </a:cubicBezTo>
                  <a:cubicBezTo>
                    <a:pt x="222" y="93"/>
                    <a:pt x="229" y="76"/>
                    <a:pt x="229" y="58"/>
                  </a:cubicBezTo>
                  <a:quadBezTo>
                    <a:pt x="229" y="0"/>
                    <a:pt x="229" y="0"/>
                  </a:quadBezTo>
                </a:path>
              </a:pathLst>
            </a:custGeom>
            <a:solidFill>
              <a:srgbClr val="e8f1f6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6" name="Freeform 116"/>
            <p:cNvSpPr/>
            <p:nvPr/>
          </p:nvSpPr>
          <p:spPr>
            <a:xfrm>
              <a:off x="6402039" y="2700705"/>
              <a:ext cx="254931" cy="140738"/>
            </a:xfrm>
            <a:custGeom>
              <a:avLst/>
              <a:gdLst>
                <a:gd name="T0" fmla="*/ 271 w 271"/>
                <a:gd name="T1" fmla="*/ 0 h 150"/>
                <a:gd name="T2" fmla="*/ 247 w 271"/>
                <a:gd name="T3" fmla="*/ 2 h 150"/>
                <a:gd name="T4" fmla="*/ 247 w 271"/>
                <a:gd name="T5" fmla="*/ 60 h 150"/>
                <a:gd name="T6" fmla="*/ 228 w 271"/>
                <a:gd name="T7" fmla="*/ 107 h 150"/>
                <a:gd name="T8" fmla="*/ 181 w 271"/>
                <a:gd name="T9" fmla="*/ 126 h 150"/>
                <a:gd name="T10" fmla="*/ 18 w 271"/>
                <a:gd name="T11" fmla="*/ 126 h 150"/>
                <a:gd name="T12" fmla="*/ 0 w 271"/>
                <a:gd name="T13" fmla="*/ 150 h 150"/>
                <a:gd name="T14" fmla="*/ 181 w 271"/>
                <a:gd name="T15" fmla="*/ 150 h 150"/>
                <a:gd name="T16" fmla="*/ 245 w 271"/>
                <a:gd name="T17" fmla="*/ 124 h 150"/>
                <a:gd name="T18" fmla="*/ 271 w 271"/>
                <a:gd name="T19" fmla="*/ 60 h 150"/>
                <a:gd name="T20" fmla="*/ 271 w 271"/>
                <a:gd name="T21" fmla="*/ 60 h 150"/>
                <a:gd name="T22" fmla="*/ 271 w 271"/>
                <a:gd name="T23" fmla="*/ 0 h 150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1" h="150">
                  <a:moveTo>
                    <a:pt x="271" y="0"/>
                  </a:moveTo>
                  <a:cubicBezTo>
                    <a:pt x="263" y="1"/>
                    <a:pt x="255" y="1"/>
                    <a:pt x="247" y="2"/>
                  </a:cubicBezTo>
                  <a:quadBezTo>
                    <a:pt x="247" y="60"/>
                    <a:pt x="247" y="60"/>
                  </a:quadBezTo>
                  <a:cubicBezTo>
                    <a:pt x="247" y="78"/>
                    <a:pt x="240" y="95"/>
                    <a:pt x="228" y="107"/>
                  </a:cubicBezTo>
                  <a:cubicBezTo>
                    <a:pt x="216" y="119"/>
                    <a:pt x="199" y="126"/>
                    <a:pt x="181" y="126"/>
                  </a:cubicBezTo>
                  <a:quadBezTo>
                    <a:pt x="18" y="126"/>
                    <a:pt x="18" y="126"/>
                  </a:quadBezTo>
                  <a:cubicBezTo>
                    <a:pt x="12" y="134"/>
                    <a:pt x="6" y="142"/>
                    <a:pt x="0" y="150"/>
                  </a:cubicBezTo>
                  <a:quadBezTo>
                    <a:pt x="181" y="150"/>
                    <a:pt x="181" y="150"/>
                  </a:quadBezTo>
                  <a:cubicBezTo>
                    <a:pt x="206" y="150"/>
                    <a:pt x="229" y="140"/>
                    <a:pt x="245" y="124"/>
                  </a:cubicBezTo>
                  <a:cubicBezTo>
                    <a:pt x="261" y="107"/>
                    <a:pt x="271" y="85"/>
                    <a:pt x="271" y="60"/>
                  </a:cubicBezTo>
                  <a:quadBezTo>
                    <a:pt x="271" y="60"/>
                    <a:pt x="271" y="60"/>
                  </a:quadBezTo>
                  <a:quadBezTo>
                    <a:pt x="271" y="0"/>
                    <a:pt x="271" y="0"/>
                  </a:quadBezTo>
                </a:path>
              </a:pathLst>
            </a:custGeom>
            <a:solidFill>
              <a:srgbClr val="6fb7f0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7" name="Oval 117"/>
            <p:cNvSpPr>
              <a:spLocks noChangeArrowheads="1"/>
            </p:cNvSpPr>
            <p:nvPr/>
          </p:nvSpPr>
          <p:spPr>
            <a:xfrm>
              <a:off x="6421572" y="2764312"/>
              <a:ext cx="537408" cy="53640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8" name="Freeform 118"/>
            <p:cNvSpPr/>
            <p:nvPr/>
          </p:nvSpPr>
          <p:spPr>
            <a:xfrm>
              <a:off x="6501707" y="2778837"/>
              <a:ext cx="440244" cy="521882"/>
            </a:xfrm>
            <a:custGeom>
              <a:avLst/>
              <a:gdLst>
                <a:gd name="T0" fmla="*/ 468 w 468"/>
                <a:gd name="T1" fmla="*/ 270 h 555"/>
                <a:gd name="T2" fmla="*/ 183 w 468"/>
                <a:gd name="T3" fmla="*/ 555 h 555"/>
                <a:gd name="T4" fmla="*/ 0 w 468"/>
                <a:gd name="T5" fmla="*/ 489 h 555"/>
                <a:gd name="T6" fmla="*/ 93 w 468"/>
                <a:gd name="T7" fmla="*/ 505 h 555"/>
                <a:gd name="T8" fmla="*/ 378 w 468"/>
                <a:gd name="T9" fmla="*/ 219 h 555"/>
                <a:gd name="T10" fmla="*/ 276 w 468"/>
                <a:gd name="T11" fmla="*/ 0 h 555"/>
                <a:gd name="T12" fmla="*/ 468 w 468"/>
                <a:gd name="T13" fmla="*/ 270 h 555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8" h="555">
                  <a:moveTo>
                    <a:pt x="468" y="270"/>
                  </a:moveTo>
                  <a:cubicBezTo>
                    <a:pt x="468" y="428"/>
                    <a:pt x="340" y="555"/>
                    <a:pt x="183" y="555"/>
                  </a:cubicBezTo>
                  <a:cubicBezTo>
                    <a:pt x="113" y="555"/>
                    <a:pt x="49" y="531"/>
                    <a:pt x="0" y="489"/>
                  </a:cubicBezTo>
                  <a:cubicBezTo>
                    <a:pt x="29" y="499"/>
                    <a:pt x="60" y="505"/>
                    <a:pt x="93" y="505"/>
                  </a:cubicBezTo>
                  <a:cubicBezTo>
                    <a:pt x="250" y="505"/>
                    <a:pt x="378" y="377"/>
                    <a:pt x="378" y="219"/>
                  </a:cubicBezTo>
                  <a:cubicBezTo>
                    <a:pt x="378" y="131"/>
                    <a:pt x="338" y="53"/>
                    <a:pt x="276" y="0"/>
                  </a:cubicBezTo>
                  <a:cubicBezTo>
                    <a:pt x="388" y="39"/>
                    <a:pt x="468" y="145"/>
                    <a:pt x="468" y="270"/>
                  </a:cubicBezTo>
                  <a:close/>
                </a:path>
              </a:pathLst>
            </a:custGeom>
            <a:solidFill>
              <a:srgbClr val="d1e3ed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49" name="Freeform 119"/>
            <p:cNvSpPr/>
            <p:nvPr/>
          </p:nvSpPr>
          <p:spPr>
            <a:xfrm>
              <a:off x="6393524" y="2753294"/>
              <a:ext cx="559445" cy="558444"/>
            </a:xfrm>
            <a:custGeom>
              <a:avLst/>
              <a:gdLst>
                <a:gd name="T0" fmla="*/ 583 w 595"/>
                <a:gd name="T1" fmla="*/ 297 h 594"/>
                <a:gd name="T2" fmla="*/ 571 w 595"/>
                <a:gd name="T3" fmla="*/ 297 h 594"/>
                <a:gd name="T4" fmla="*/ 491 w 595"/>
                <a:gd name="T5" fmla="*/ 490 h 594"/>
                <a:gd name="T6" fmla="*/ 298 w 595"/>
                <a:gd name="T7" fmla="*/ 570 h 594"/>
                <a:gd name="T8" fmla="*/ 105 w 595"/>
                <a:gd name="T9" fmla="*/ 490 h 594"/>
                <a:gd name="T10" fmla="*/ 24 w 595"/>
                <a:gd name="T11" fmla="*/ 297 h 594"/>
                <a:gd name="T12" fmla="*/ 105 w 595"/>
                <a:gd name="T13" fmla="*/ 104 h 594"/>
                <a:gd name="T14" fmla="*/ 298 w 595"/>
                <a:gd name="T15" fmla="*/ 24 h 594"/>
                <a:gd name="T16" fmla="*/ 491 w 595"/>
                <a:gd name="T17" fmla="*/ 104 h 594"/>
                <a:gd name="T18" fmla="*/ 571 w 595"/>
                <a:gd name="T19" fmla="*/ 297 h 594"/>
                <a:gd name="T20" fmla="*/ 583 w 595"/>
                <a:gd name="T21" fmla="*/ 297 h 594"/>
                <a:gd name="T22" fmla="*/ 595 w 595"/>
                <a:gd name="T23" fmla="*/ 297 h 594"/>
                <a:gd name="T24" fmla="*/ 508 w 595"/>
                <a:gd name="T25" fmla="*/ 87 h 594"/>
                <a:gd name="T26" fmla="*/ 298 w 595"/>
                <a:gd name="T27" fmla="*/ 0 h 594"/>
                <a:gd name="T28" fmla="*/ 88 w 595"/>
                <a:gd name="T29" fmla="*/ 87 h 594"/>
                <a:gd name="T30" fmla="*/ 0 w 595"/>
                <a:gd name="T31" fmla="*/ 297 h 594"/>
                <a:gd name="T32" fmla="*/ 88 w 595"/>
                <a:gd name="T33" fmla="*/ 507 h 594"/>
                <a:gd name="T34" fmla="*/ 298 w 595"/>
                <a:gd name="T35" fmla="*/ 594 h 594"/>
                <a:gd name="T36" fmla="*/ 508 w 595"/>
                <a:gd name="T37" fmla="*/ 507 h 594"/>
                <a:gd name="T38" fmla="*/ 595 w 595"/>
                <a:gd name="T39" fmla="*/ 297 h 594"/>
                <a:gd name="T40" fmla="*/ 583 w 595"/>
                <a:gd name="T41" fmla="*/ 297 h 59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5" h="594">
                  <a:moveTo>
                    <a:pt x="583" y="297"/>
                  </a:moveTo>
                  <a:quadBezTo>
                    <a:pt x="571" y="297"/>
                    <a:pt x="571" y="297"/>
                  </a:quadBezTo>
                  <a:cubicBezTo>
                    <a:pt x="571" y="373"/>
                    <a:pt x="541" y="441"/>
                    <a:pt x="491" y="490"/>
                  </a:cubicBezTo>
                  <a:cubicBezTo>
                    <a:pt x="442" y="540"/>
                    <a:pt x="373" y="570"/>
                    <a:pt x="298" y="570"/>
                  </a:cubicBezTo>
                  <a:cubicBezTo>
                    <a:pt x="222" y="570"/>
                    <a:pt x="154" y="540"/>
                    <a:pt x="105" y="490"/>
                  </a:cubicBezTo>
                  <a:cubicBezTo>
                    <a:pt x="55" y="441"/>
                    <a:pt x="24" y="373"/>
                    <a:pt x="24" y="297"/>
                  </a:cubicBezTo>
                  <a:cubicBezTo>
                    <a:pt x="24" y="222"/>
                    <a:pt x="55" y="153"/>
                    <a:pt x="105" y="104"/>
                  </a:cubicBezTo>
                  <a:cubicBezTo>
                    <a:pt x="154" y="54"/>
                    <a:pt x="222" y="24"/>
                    <a:pt x="298" y="24"/>
                  </a:cubicBezTo>
                  <a:cubicBezTo>
                    <a:pt x="373" y="24"/>
                    <a:pt x="442" y="54"/>
                    <a:pt x="491" y="104"/>
                  </a:cubicBezTo>
                  <a:cubicBezTo>
                    <a:pt x="541" y="153"/>
                    <a:pt x="571" y="222"/>
                    <a:pt x="571" y="297"/>
                  </a:cubicBezTo>
                  <a:quadBezTo>
                    <a:pt x="583" y="297"/>
                    <a:pt x="583" y="297"/>
                  </a:quadBezTo>
                  <a:quadBezTo>
                    <a:pt x="595" y="297"/>
                    <a:pt x="595" y="297"/>
                  </a:quadBezTo>
                  <a:cubicBezTo>
                    <a:pt x="595" y="215"/>
                    <a:pt x="562" y="141"/>
                    <a:pt x="508" y="87"/>
                  </a:cubicBezTo>
                  <a:cubicBezTo>
                    <a:pt x="454" y="33"/>
                    <a:pt x="380" y="0"/>
                    <a:pt x="298" y="0"/>
                  </a:cubicBezTo>
                  <a:cubicBezTo>
                    <a:pt x="216" y="0"/>
                    <a:pt x="141" y="33"/>
                    <a:pt x="88" y="87"/>
                  </a:cubicBezTo>
                  <a:cubicBezTo>
                    <a:pt x="34" y="141"/>
                    <a:pt x="0" y="215"/>
                    <a:pt x="0" y="297"/>
                  </a:cubicBezTo>
                  <a:cubicBezTo>
                    <a:pt x="0" y="379"/>
                    <a:pt x="34" y="454"/>
                    <a:pt x="88" y="507"/>
                  </a:cubicBezTo>
                  <a:cubicBezTo>
                    <a:pt x="141" y="561"/>
                    <a:pt x="216" y="594"/>
                    <a:pt x="298" y="594"/>
                  </a:cubicBezTo>
                  <a:cubicBezTo>
                    <a:pt x="380" y="594"/>
                    <a:pt x="454" y="561"/>
                    <a:pt x="508" y="507"/>
                  </a:cubicBezTo>
                  <a:cubicBezTo>
                    <a:pt x="562" y="454"/>
                    <a:pt x="595" y="379"/>
                    <a:pt x="595" y="297"/>
                  </a:cubicBezTo>
                  <a:lnTo>
                    <a:pt x="583" y="297"/>
                  </a:lnTo>
                  <a:close/>
                </a:path>
              </a:pathLst>
            </a:custGeom>
            <a:solidFill>
              <a:srgbClr val="7ac2f9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grpSp>
          <p:nvGrpSpPr>
            <p:cNvPr id="150" name="Group 149"/>
            <p:cNvGrpSpPr/>
            <p:nvPr/>
          </p:nvGrpSpPr>
          <p:grpSpPr>
            <a:xfrm rot="0">
              <a:off x="6581671" y="2870913"/>
              <a:ext cx="211138" cy="344488"/>
              <a:chOff x="4613275" y="2108200"/>
              <a:chExt cx="211138" cy="344488"/>
            </a:xfrm>
          </p:grpSpPr>
          <p:sp>
            <p:nvSpPr>
              <p:cNvPr id="158" name="Freeform 233"/>
              <p:cNvSpPr/>
              <p:nvPr/>
            </p:nvSpPr>
            <p:spPr>
              <a:xfrm>
                <a:off x="4613275" y="2228850"/>
                <a:ext cx="128588" cy="223838"/>
              </a:xfrm>
              <a:custGeom>
                <a:avLst/>
                <a:gdLst>
                  <a:gd name="T0" fmla="*/ 51 w 81"/>
                  <a:gd name="T1" fmla="*/ 141 h 141"/>
                  <a:gd name="T2" fmla="*/ 33 w 81"/>
                  <a:gd name="T3" fmla="*/ 103 h 141"/>
                  <a:gd name="T4" fmla="*/ 0 w 81"/>
                  <a:gd name="T5" fmla="*/ 129 h 141"/>
                  <a:gd name="T6" fmla="*/ 30 w 81"/>
                  <a:gd name="T7" fmla="*/ 0 h 141"/>
                  <a:gd name="T8" fmla="*/ 81 w 81"/>
                  <a:gd name="T9" fmla="*/ 12 h 141"/>
                  <a:gd name="T10" fmla="*/ 51 w 81"/>
                  <a:gd name="T11" fmla="*/ 141 h 14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41">
                    <a:moveTo>
                      <a:pt x="51" y="141"/>
                    </a:moveTo>
                    <a:lnTo>
                      <a:pt x="33" y="103"/>
                    </a:lnTo>
                    <a:lnTo>
                      <a:pt x="0" y="129"/>
                    </a:lnTo>
                    <a:lnTo>
                      <a:pt x="30" y="0"/>
                    </a:lnTo>
                    <a:lnTo>
                      <a:pt x="81" y="12"/>
                    </a:lnTo>
                    <a:lnTo>
                      <a:pt x="51" y="141"/>
                    </a:lnTo>
                    <a:close/>
                  </a:path>
                </a:pathLst>
              </a:custGeom>
              <a:solidFill>
                <a:srgbClr val="e4f3fe"/>
              </a:solidFill>
              <a:ln w="20638" cap="rnd">
                <a:solidFill>
                  <a:srgbClr val="7ac2f9"/>
                </a:solidFill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  <p:sp>
            <p:nvSpPr>
              <p:cNvPr id="159" name="Freeform 234"/>
              <p:cNvSpPr/>
              <p:nvPr/>
            </p:nvSpPr>
            <p:spPr>
              <a:xfrm>
                <a:off x="4695825" y="2228850"/>
                <a:ext cx="128588" cy="223838"/>
              </a:xfrm>
              <a:custGeom>
                <a:avLst/>
                <a:gdLst>
                  <a:gd name="T0" fmla="*/ 30 w 81"/>
                  <a:gd name="T1" fmla="*/ 141 h 141"/>
                  <a:gd name="T2" fmla="*/ 48 w 81"/>
                  <a:gd name="T3" fmla="*/ 103 h 141"/>
                  <a:gd name="T4" fmla="*/ 81 w 81"/>
                  <a:gd name="T5" fmla="*/ 129 h 141"/>
                  <a:gd name="T6" fmla="*/ 51 w 81"/>
                  <a:gd name="T7" fmla="*/ 0 h 141"/>
                  <a:gd name="T8" fmla="*/ 0 w 81"/>
                  <a:gd name="T9" fmla="*/ 12 h 141"/>
                  <a:gd name="T10" fmla="*/ 30 w 81"/>
                  <a:gd name="T11" fmla="*/ 141 h 14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41">
                    <a:moveTo>
                      <a:pt x="30" y="141"/>
                    </a:moveTo>
                    <a:lnTo>
                      <a:pt x="48" y="103"/>
                    </a:lnTo>
                    <a:lnTo>
                      <a:pt x="81" y="129"/>
                    </a:lnTo>
                    <a:lnTo>
                      <a:pt x="51" y="0"/>
                    </a:lnTo>
                    <a:lnTo>
                      <a:pt x="0" y="12"/>
                    </a:lnTo>
                    <a:lnTo>
                      <a:pt x="30" y="141"/>
                    </a:lnTo>
                    <a:close/>
                  </a:path>
                </a:pathLst>
              </a:custGeom>
              <a:solidFill>
                <a:srgbClr val="e4f3fe"/>
              </a:solidFill>
              <a:ln w="20638" cap="rnd">
                <a:solidFill>
                  <a:srgbClr val="7ac2f9"/>
                </a:solidFill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  <p:sp>
            <p:nvSpPr>
              <p:cNvPr id="160" name="Oval 235"/>
              <p:cNvSpPr>
                <a:spLocks noChangeArrowheads="1"/>
              </p:cNvSpPr>
              <p:nvPr/>
            </p:nvSpPr>
            <p:spPr>
              <a:xfrm>
                <a:off x="4613275" y="2108200"/>
                <a:ext cx="211138" cy="209550"/>
              </a:xfrm>
              <a:prstGeom prst="ellipse">
                <a:avLst/>
              </a:prstGeom>
              <a:solidFill>
                <a:srgbClr val="e4f3fe"/>
              </a:solidFill>
              <a:ln w="20638" cap="rnd">
                <a:solidFill>
                  <a:srgbClr val="7ac2f9"/>
                </a:solidFill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  <p:sp>
            <p:nvSpPr>
              <p:cNvPr id="161" name="Freeform 236"/>
              <p:cNvSpPr/>
              <p:nvPr/>
            </p:nvSpPr>
            <p:spPr>
              <a:xfrm>
                <a:off x="4649788" y="2151063"/>
                <a:ext cx="138113" cy="131763"/>
              </a:xfrm>
              <a:custGeom>
                <a:avLst/>
                <a:gdLst>
                  <a:gd name="T0" fmla="*/ 128 w 169"/>
                  <a:gd name="T1" fmla="*/ 160 h 160"/>
                  <a:gd name="T2" fmla="*/ 121 w 169"/>
                  <a:gd name="T3" fmla="*/ 157 h 160"/>
                  <a:gd name="T4" fmla="*/ 84 w 169"/>
                  <a:gd name="T5" fmla="*/ 131 h 160"/>
                  <a:gd name="T6" fmla="*/ 47 w 169"/>
                  <a:gd name="T7" fmla="*/ 157 h 160"/>
                  <a:gd name="T8" fmla="*/ 40 w 169"/>
                  <a:gd name="T9" fmla="*/ 160 h 160"/>
                  <a:gd name="T10" fmla="*/ 33 w 169"/>
                  <a:gd name="T11" fmla="*/ 157 h 160"/>
                  <a:gd name="T12" fmla="*/ 29 w 169"/>
                  <a:gd name="T13" fmla="*/ 144 h 160"/>
                  <a:gd name="T14" fmla="*/ 43 w 169"/>
                  <a:gd name="T15" fmla="*/ 101 h 160"/>
                  <a:gd name="T16" fmla="*/ 6 w 169"/>
                  <a:gd name="T17" fmla="*/ 74 h 160"/>
                  <a:gd name="T18" fmla="*/ 2 w 169"/>
                  <a:gd name="T19" fmla="*/ 60 h 160"/>
                  <a:gd name="T20" fmla="*/ 13 w 169"/>
                  <a:gd name="T21" fmla="*/ 52 h 160"/>
                  <a:gd name="T22" fmla="*/ 59 w 169"/>
                  <a:gd name="T23" fmla="*/ 52 h 160"/>
                  <a:gd name="T24" fmla="*/ 73 w 169"/>
                  <a:gd name="T25" fmla="*/ 9 h 160"/>
                  <a:gd name="T26" fmla="*/ 84 w 169"/>
                  <a:gd name="T27" fmla="*/ 0 h 160"/>
                  <a:gd name="T28" fmla="*/ 96 w 169"/>
                  <a:gd name="T29" fmla="*/ 9 h 160"/>
                  <a:gd name="T30" fmla="*/ 110 w 169"/>
                  <a:gd name="T31" fmla="*/ 52 h 160"/>
                  <a:gd name="T32" fmla="*/ 156 w 169"/>
                  <a:gd name="T33" fmla="*/ 52 h 160"/>
                  <a:gd name="T34" fmla="*/ 167 w 169"/>
                  <a:gd name="T35" fmla="*/ 60 h 160"/>
                  <a:gd name="T36" fmla="*/ 163 w 169"/>
                  <a:gd name="T37" fmla="*/ 74 h 160"/>
                  <a:gd name="T38" fmla="*/ 126 w 169"/>
                  <a:gd name="T39" fmla="*/ 101 h 160"/>
                  <a:gd name="T40" fmla="*/ 140 w 169"/>
                  <a:gd name="T41" fmla="*/ 144 h 160"/>
                  <a:gd name="T42" fmla="*/ 135 w 169"/>
                  <a:gd name="T43" fmla="*/ 157 h 160"/>
                  <a:gd name="T44" fmla="*/ 128 w 169"/>
                  <a:gd name="T45" fmla="*/ 160 h 160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9" h="160">
                    <a:moveTo>
                      <a:pt x="128" y="160"/>
                    </a:moveTo>
                    <a:cubicBezTo>
                      <a:pt x="126" y="160"/>
                      <a:pt x="123" y="159"/>
                      <a:pt x="121" y="157"/>
                    </a:cubicBezTo>
                    <a:quadBezTo>
                      <a:pt x="84" y="131"/>
                      <a:pt x="84" y="131"/>
                    </a:quadBezTo>
                    <a:quadBezTo>
                      <a:pt x="47" y="157"/>
                      <a:pt x="47" y="157"/>
                    </a:quadBezTo>
                    <a:cubicBezTo>
                      <a:pt x="45" y="159"/>
                      <a:pt x="43" y="160"/>
                      <a:pt x="40" y="160"/>
                    </a:cubicBezTo>
                    <a:cubicBezTo>
                      <a:pt x="38" y="160"/>
                      <a:pt x="35" y="159"/>
                      <a:pt x="33" y="157"/>
                    </a:cubicBezTo>
                    <a:cubicBezTo>
                      <a:pt x="29" y="154"/>
                      <a:pt x="27" y="149"/>
                      <a:pt x="29" y="144"/>
                    </a:cubicBezTo>
                    <a:quadBezTo>
                      <a:pt x="43" y="101"/>
                      <a:pt x="43" y="101"/>
                    </a:quadBezTo>
                    <a:quadBezTo>
                      <a:pt x="6" y="74"/>
                      <a:pt x="6" y="74"/>
                    </a:quadBezTo>
                    <a:cubicBezTo>
                      <a:pt x="2" y="71"/>
                      <a:pt x="0" y="65"/>
                      <a:pt x="2" y="60"/>
                    </a:cubicBezTo>
                    <a:cubicBezTo>
                      <a:pt x="3" y="55"/>
                      <a:pt x="8" y="52"/>
                      <a:pt x="13" y="52"/>
                    </a:cubicBezTo>
                    <a:quadBezTo>
                      <a:pt x="59" y="52"/>
                      <a:pt x="59" y="52"/>
                    </a:quadBezTo>
                    <a:quadBezTo>
                      <a:pt x="73" y="9"/>
                      <a:pt x="73" y="9"/>
                    </a:quadBezTo>
                    <a:cubicBezTo>
                      <a:pt x="75" y="4"/>
                      <a:pt x="79" y="0"/>
                      <a:pt x="84" y="0"/>
                    </a:cubicBezTo>
                    <a:cubicBezTo>
                      <a:pt x="90" y="0"/>
                      <a:pt x="94" y="4"/>
                      <a:pt x="96" y="9"/>
                    </a:cubicBezTo>
                    <a:quadBezTo>
                      <a:pt x="110" y="52"/>
                      <a:pt x="110" y="52"/>
                    </a:quadBezTo>
                    <a:quadBezTo>
                      <a:pt x="156" y="52"/>
                      <a:pt x="156" y="52"/>
                    </a:quadBezTo>
                    <a:cubicBezTo>
                      <a:pt x="161" y="52"/>
                      <a:pt x="165" y="55"/>
                      <a:pt x="167" y="60"/>
                    </a:cubicBezTo>
                    <a:cubicBezTo>
                      <a:pt x="169" y="65"/>
                      <a:pt x="167" y="71"/>
                      <a:pt x="163" y="74"/>
                    </a:cubicBezTo>
                    <a:quadBezTo>
                      <a:pt x="126" y="101"/>
                      <a:pt x="126" y="101"/>
                    </a:quadBezTo>
                    <a:quadBezTo>
                      <a:pt x="140" y="144"/>
                      <a:pt x="140" y="144"/>
                    </a:quadBezTo>
                    <a:cubicBezTo>
                      <a:pt x="141" y="149"/>
                      <a:pt x="140" y="154"/>
                      <a:pt x="135" y="157"/>
                    </a:cubicBezTo>
                    <a:cubicBezTo>
                      <a:pt x="133" y="159"/>
                      <a:pt x="131" y="160"/>
                      <a:pt x="128" y="160"/>
                    </a:cubicBezTo>
                    <a:close/>
                  </a:path>
                </a:pathLst>
              </a:custGeom>
              <a:solidFill>
                <a:srgbClr val="e4f3fe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  <p:sp>
            <p:nvSpPr>
              <p:cNvPr id="162" name="Freeform 237"/>
              <p:cNvSpPr>
                <a:spLocks noEditPoints="1"/>
              </p:cNvSpPr>
              <p:nvPr/>
            </p:nvSpPr>
            <p:spPr>
              <a:xfrm>
                <a:off x="4638675" y="2141538"/>
                <a:ext cx="158750" cy="150813"/>
              </a:xfrm>
              <a:custGeom>
                <a:avLst/>
                <a:gdLst>
                  <a:gd name="T0" fmla="*/ 97 w 193"/>
                  <a:gd name="T1" fmla="*/ 24 h 184"/>
                  <a:gd name="T2" fmla="*/ 114 w 193"/>
                  <a:gd name="T3" fmla="*/ 76 h 184"/>
                  <a:gd name="T4" fmla="*/ 169 w 193"/>
                  <a:gd name="T5" fmla="*/ 76 h 184"/>
                  <a:gd name="T6" fmla="*/ 125 w 193"/>
                  <a:gd name="T7" fmla="*/ 108 h 184"/>
                  <a:gd name="T8" fmla="*/ 141 w 193"/>
                  <a:gd name="T9" fmla="*/ 160 h 184"/>
                  <a:gd name="T10" fmla="*/ 97 w 193"/>
                  <a:gd name="T11" fmla="*/ 128 h 184"/>
                  <a:gd name="T12" fmla="*/ 53 w 193"/>
                  <a:gd name="T13" fmla="*/ 160 h 184"/>
                  <a:gd name="T14" fmla="*/ 70 w 193"/>
                  <a:gd name="T15" fmla="*/ 108 h 184"/>
                  <a:gd name="T16" fmla="*/ 26 w 193"/>
                  <a:gd name="T17" fmla="*/ 76 h 184"/>
                  <a:gd name="T18" fmla="*/ 81 w 193"/>
                  <a:gd name="T19" fmla="*/ 76 h 184"/>
                  <a:gd name="T20" fmla="*/ 97 w 193"/>
                  <a:gd name="T21" fmla="*/ 24 h 184"/>
                  <a:gd name="T22" fmla="*/ 169 w 193"/>
                  <a:gd name="T23" fmla="*/ 76 h 184"/>
                  <a:gd name="T24" fmla="*/ 169 w 193"/>
                  <a:gd name="T25" fmla="*/ 76 h 184"/>
                  <a:gd name="T26" fmla="*/ 97 w 193"/>
                  <a:gd name="T27" fmla="*/ 0 h 184"/>
                  <a:gd name="T28" fmla="*/ 75 w 193"/>
                  <a:gd name="T29" fmla="*/ 17 h 184"/>
                  <a:gd name="T30" fmla="*/ 63 w 193"/>
                  <a:gd name="T31" fmla="*/ 52 h 184"/>
                  <a:gd name="T32" fmla="*/ 26 w 193"/>
                  <a:gd name="T33" fmla="*/ 52 h 184"/>
                  <a:gd name="T34" fmla="*/ 3 w 193"/>
                  <a:gd name="T35" fmla="*/ 69 h 184"/>
                  <a:gd name="T36" fmla="*/ 12 w 193"/>
                  <a:gd name="T37" fmla="*/ 95 h 184"/>
                  <a:gd name="T38" fmla="*/ 42 w 193"/>
                  <a:gd name="T39" fmla="*/ 117 h 184"/>
                  <a:gd name="T40" fmla="*/ 31 w 193"/>
                  <a:gd name="T41" fmla="*/ 152 h 184"/>
                  <a:gd name="T42" fmla="*/ 39 w 193"/>
                  <a:gd name="T43" fmla="*/ 179 h 184"/>
                  <a:gd name="T44" fmla="*/ 53 w 193"/>
                  <a:gd name="T45" fmla="*/ 184 h 184"/>
                  <a:gd name="T46" fmla="*/ 68 w 193"/>
                  <a:gd name="T47" fmla="*/ 179 h 184"/>
                  <a:gd name="T48" fmla="*/ 97 w 193"/>
                  <a:gd name="T49" fmla="*/ 157 h 184"/>
                  <a:gd name="T50" fmla="*/ 127 w 193"/>
                  <a:gd name="T51" fmla="*/ 179 h 184"/>
                  <a:gd name="T52" fmla="*/ 141 w 193"/>
                  <a:gd name="T53" fmla="*/ 184 h 184"/>
                  <a:gd name="T54" fmla="*/ 155 w 193"/>
                  <a:gd name="T55" fmla="*/ 179 h 184"/>
                  <a:gd name="T56" fmla="*/ 164 w 193"/>
                  <a:gd name="T57" fmla="*/ 152 h 184"/>
                  <a:gd name="T58" fmla="*/ 153 w 193"/>
                  <a:gd name="T59" fmla="*/ 117 h 184"/>
                  <a:gd name="T60" fmla="*/ 182 w 193"/>
                  <a:gd name="T61" fmla="*/ 96 h 184"/>
                  <a:gd name="T62" fmla="*/ 193 w 193"/>
                  <a:gd name="T63" fmla="*/ 76 h 184"/>
                  <a:gd name="T64" fmla="*/ 169 w 193"/>
                  <a:gd name="T65" fmla="*/ 52 h 184"/>
                  <a:gd name="T66" fmla="*/ 169 w 193"/>
                  <a:gd name="T67" fmla="*/ 52 h 184"/>
                  <a:gd name="T68" fmla="*/ 132 w 193"/>
                  <a:gd name="T69" fmla="*/ 52 h 184"/>
                  <a:gd name="T70" fmla="*/ 120 w 193"/>
                  <a:gd name="T71" fmla="*/ 17 h 184"/>
                  <a:gd name="T72" fmla="*/ 97 w 193"/>
                  <a:gd name="T73" fmla="*/ 0 h 184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93" h="184">
                    <a:moveTo>
                      <a:pt x="97" y="24"/>
                    </a:moveTo>
                    <a:quadBezTo>
                      <a:pt x="114" y="76"/>
                      <a:pt x="114" y="76"/>
                    </a:quadBezTo>
                    <a:quadBezTo>
                      <a:pt x="169" y="76"/>
                      <a:pt x="169" y="76"/>
                    </a:quadBezTo>
                    <a:quadBezTo>
                      <a:pt x="125" y="108"/>
                      <a:pt x="125" y="108"/>
                    </a:quadBezTo>
                    <a:quadBezTo>
                      <a:pt x="141" y="160"/>
                      <a:pt x="141" y="160"/>
                    </a:quadBezTo>
                    <a:quadBezTo>
                      <a:pt x="97" y="128"/>
                      <a:pt x="97" y="128"/>
                    </a:quadBezTo>
                    <a:quadBezTo>
                      <a:pt x="53" y="160"/>
                      <a:pt x="53" y="160"/>
                    </a:quadBezTo>
                    <a:quadBezTo>
                      <a:pt x="70" y="108"/>
                      <a:pt x="70" y="108"/>
                    </a:quadBezTo>
                    <a:quadBezTo>
                      <a:pt x="26" y="76"/>
                      <a:pt x="26" y="76"/>
                    </a:quadBezTo>
                    <a:quadBezTo>
                      <a:pt x="81" y="76"/>
                      <a:pt x="81" y="76"/>
                    </a:quadBezTo>
                    <a:quadBezTo>
                      <a:pt x="97" y="24"/>
                      <a:pt x="97" y="24"/>
                    </a:quadBezTo>
                    <a:moveTo>
                      <a:pt x="169" y="76"/>
                    </a:moveTo>
                    <a:quadBezTo>
                      <a:pt x="169" y="76"/>
                      <a:pt x="169" y="76"/>
                    </a:quadBezTo>
                    <a:moveTo>
                      <a:pt x="97" y="0"/>
                    </a:moveTo>
                    <a:cubicBezTo>
                      <a:pt x="87" y="0"/>
                      <a:pt x="78" y="7"/>
                      <a:pt x="75" y="17"/>
                    </a:cubicBezTo>
                    <a:quadBezTo>
                      <a:pt x="63" y="52"/>
                      <a:pt x="63" y="52"/>
                    </a:quadBezTo>
                    <a:quadBezTo>
                      <a:pt x="26" y="52"/>
                      <a:pt x="26" y="52"/>
                    </a:quadBezTo>
                    <a:cubicBezTo>
                      <a:pt x="16" y="52"/>
                      <a:pt x="7" y="59"/>
                      <a:pt x="3" y="69"/>
                    </a:cubicBezTo>
                    <a:cubicBezTo>
                      <a:pt x="0" y="78"/>
                      <a:pt x="4" y="89"/>
                      <a:pt x="12" y="95"/>
                    </a:cubicBezTo>
                    <a:quadBezTo>
                      <a:pt x="42" y="117"/>
                      <a:pt x="42" y="117"/>
                    </a:quadBezTo>
                    <a:quadBezTo>
                      <a:pt x="31" y="152"/>
                      <a:pt x="31" y="152"/>
                    </a:quadBezTo>
                    <a:cubicBezTo>
                      <a:pt x="27" y="162"/>
                      <a:pt x="31" y="173"/>
                      <a:pt x="39" y="179"/>
                    </a:cubicBezTo>
                    <a:cubicBezTo>
                      <a:pt x="44" y="182"/>
                      <a:pt x="48" y="184"/>
                      <a:pt x="53" y="184"/>
                    </a:cubicBezTo>
                    <a:cubicBezTo>
                      <a:pt x="58" y="184"/>
                      <a:pt x="63" y="182"/>
                      <a:pt x="68" y="179"/>
                    </a:cubicBezTo>
                    <a:quadBezTo>
                      <a:pt x="97" y="157"/>
                      <a:pt x="97" y="157"/>
                    </a:quadBezTo>
                    <a:quadBezTo>
                      <a:pt x="127" y="179"/>
                      <a:pt x="127" y="179"/>
                    </a:quadBezTo>
                    <a:cubicBezTo>
                      <a:pt x="131" y="182"/>
                      <a:pt x="136" y="184"/>
                      <a:pt x="141" y="184"/>
                    </a:cubicBezTo>
                    <a:cubicBezTo>
                      <a:pt x="146" y="184"/>
                      <a:pt x="151" y="182"/>
                      <a:pt x="155" y="179"/>
                    </a:cubicBezTo>
                    <a:cubicBezTo>
                      <a:pt x="164" y="173"/>
                      <a:pt x="167" y="162"/>
                      <a:pt x="164" y="152"/>
                    </a:cubicBezTo>
                    <a:quadBezTo>
                      <a:pt x="153" y="117"/>
                      <a:pt x="153" y="117"/>
                    </a:quadBezTo>
                    <a:quadBezTo>
                      <a:pt x="182" y="96"/>
                      <a:pt x="182" y="96"/>
                    </a:quadBezTo>
                    <a:cubicBezTo>
                      <a:pt x="188" y="91"/>
                      <a:pt x="193" y="84"/>
                      <a:pt x="193" y="76"/>
                    </a:cubicBezTo>
                    <a:cubicBezTo>
                      <a:pt x="193" y="63"/>
                      <a:pt x="182" y="52"/>
                      <a:pt x="169" y="52"/>
                    </a:cubicBezTo>
                    <a:quadBezTo>
                      <a:pt x="169" y="52"/>
                      <a:pt x="169" y="52"/>
                    </a:quadBezTo>
                    <a:quadBezTo>
                      <a:pt x="132" y="52"/>
                      <a:pt x="132" y="52"/>
                    </a:quadBezTo>
                    <a:quadBezTo>
                      <a:pt x="120" y="17"/>
                      <a:pt x="120" y="17"/>
                    </a:quadBezTo>
                    <a:cubicBezTo>
                      <a:pt x="117" y="7"/>
                      <a:pt x="108" y="0"/>
                      <a:pt x="97" y="0"/>
                    </a:cubicBezTo>
                    <a:close/>
                  </a:path>
                </a:pathLst>
              </a:custGeom>
              <a:solidFill>
                <a:srgbClr val="7ac2f9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</p:grpSp>
        <p:sp>
          <p:nvSpPr>
            <p:cNvPr id="151" name="Rectangle 150"/>
            <p:cNvSpPr/>
            <p:nvPr/>
          </p:nvSpPr>
          <p:spPr>
            <a:xfrm>
              <a:off x="5528562" y="2045097"/>
              <a:ext cx="1034247" cy="551431"/>
            </a:xfrm>
            <a:prstGeom prst="rect">
              <a:avLst/>
            </a:prstGeom>
            <a:solidFill>
              <a:srgbClr val="ffffff"/>
            </a:solidFill>
            <a:ln w="22225">
              <a:solidFill>
                <a:srgbClr val="7ac2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grpSp>
          <p:nvGrpSpPr>
            <p:cNvPr id="152" name="Group 151"/>
            <p:cNvGrpSpPr/>
            <p:nvPr/>
          </p:nvGrpSpPr>
          <p:grpSpPr>
            <a:xfrm rot="0">
              <a:off x="5941370" y="2165441"/>
              <a:ext cx="211138" cy="344488"/>
              <a:chOff x="4613275" y="2108200"/>
              <a:chExt cx="211138" cy="344488"/>
            </a:xfrm>
          </p:grpSpPr>
          <p:sp>
            <p:nvSpPr>
              <p:cNvPr id="153" name="Freeform 233"/>
              <p:cNvSpPr/>
              <p:nvPr/>
            </p:nvSpPr>
            <p:spPr>
              <a:xfrm>
                <a:off x="4613275" y="2228850"/>
                <a:ext cx="128588" cy="223838"/>
              </a:xfrm>
              <a:custGeom>
                <a:avLst/>
                <a:gdLst>
                  <a:gd name="T0" fmla="*/ 51 w 81"/>
                  <a:gd name="T1" fmla="*/ 141 h 141"/>
                  <a:gd name="T2" fmla="*/ 33 w 81"/>
                  <a:gd name="T3" fmla="*/ 103 h 141"/>
                  <a:gd name="T4" fmla="*/ 0 w 81"/>
                  <a:gd name="T5" fmla="*/ 129 h 141"/>
                  <a:gd name="T6" fmla="*/ 30 w 81"/>
                  <a:gd name="T7" fmla="*/ 0 h 141"/>
                  <a:gd name="T8" fmla="*/ 81 w 81"/>
                  <a:gd name="T9" fmla="*/ 12 h 141"/>
                  <a:gd name="T10" fmla="*/ 51 w 81"/>
                  <a:gd name="T11" fmla="*/ 141 h 14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41">
                    <a:moveTo>
                      <a:pt x="51" y="141"/>
                    </a:moveTo>
                    <a:lnTo>
                      <a:pt x="33" y="103"/>
                    </a:lnTo>
                    <a:lnTo>
                      <a:pt x="0" y="129"/>
                    </a:lnTo>
                    <a:lnTo>
                      <a:pt x="30" y="0"/>
                    </a:lnTo>
                    <a:lnTo>
                      <a:pt x="81" y="12"/>
                    </a:lnTo>
                    <a:lnTo>
                      <a:pt x="51" y="141"/>
                    </a:lnTo>
                    <a:close/>
                  </a:path>
                </a:pathLst>
              </a:custGeom>
              <a:solidFill>
                <a:srgbClr val="e4f3fe"/>
              </a:solidFill>
              <a:ln w="22225" cap="rnd">
                <a:solidFill>
                  <a:srgbClr val="7ac2f9"/>
                </a:solidFill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  <p:sp>
            <p:nvSpPr>
              <p:cNvPr id="154" name="Freeform 234"/>
              <p:cNvSpPr/>
              <p:nvPr/>
            </p:nvSpPr>
            <p:spPr>
              <a:xfrm>
                <a:off x="4695825" y="2228850"/>
                <a:ext cx="128588" cy="223838"/>
              </a:xfrm>
              <a:custGeom>
                <a:avLst/>
                <a:gdLst>
                  <a:gd name="T0" fmla="*/ 30 w 81"/>
                  <a:gd name="T1" fmla="*/ 141 h 141"/>
                  <a:gd name="T2" fmla="*/ 48 w 81"/>
                  <a:gd name="T3" fmla="*/ 103 h 141"/>
                  <a:gd name="T4" fmla="*/ 81 w 81"/>
                  <a:gd name="T5" fmla="*/ 129 h 141"/>
                  <a:gd name="T6" fmla="*/ 51 w 81"/>
                  <a:gd name="T7" fmla="*/ 0 h 141"/>
                  <a:gd name="T8" fmla="*/ 0 w 81"/>
                  <a:gd name="T9" fmla="*/ 12 h 141"/>
                  <a:gd name="T10" fmla="*/ 30 w 81"/>
                  <a:gd name="T11" fmla="*/ 141 h 14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141">
                    <a:moveTo>
                      <a:pt x="30" y="141"/>
                    </a:moveTo>
                    <a:lnTo>
                      <a:pt x="48" y="103"/>
                    </a:lnTo>
                    <a:lnTo>
                      <a:pt x="81" y="129"/>
                    </a:lnTo>
                    <a:lnTo>
                      <a:pt x="51" y="0"/>
                    </a:lnTo>
                    <a:lnTo>
                      <a:pt x="0" y="12"/>
                    </a:lnTo>
                    <a:lnTo>
                      <a:pt x="30" y="141"/>
                    </a:lnTo>
                    <a:close/>
                  </a:path>
                </a:pathLst>
              </a:custGeom>
              <a:solidFill>
                <a:srgbClr val="e4f3fe"/>
              </a:solidFill>
              <a:ln w="22225" cap="rnd">
                <a:solidFill>
                  <a:srgbClr val="7ac2f9"/>
                </a:solidFill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  <p:sp>
            <p:nvSpPr>
              <p:cNvPr id="155" name="Oval 235"/>
              <p:cNvSpPr>
                <a:spLocks noChangeArrowheads="1"/>
              </p:cNvSpPr>
              <p:nvPr/>
            </p:nvSpPr>
            <p:spPr>
              <a:xfrm>
                <a:off x="4613275" y="2108200"/>
                <a:ext cx="211138" cy="209550"/>
              </a:xfrm>
              <a:prstGeom prst="ellipse">
                <a:avLst/>
              </a:prstGeom>
              <a:solidFill>
                <a:srgbClr val="e4f3fe"/>
              </a:solidFill>
              <a:ln w="22225" cap="rnd">
                <a:solidFill>
                  <a:srgbClr val="7ac2f9"/>
                </a:solidFill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  <p:sp>
            <p:nvSpPr>
              <p:cNvPr id="156" name="Freeform 236"/>
              <p:cNvSpPr/>
              <p:nvPr/>
            </p:nvSpPr>
            <p:spPr>
              <a:xfrm>
                <a:off x="4649788" y="2151063"/>
                <a:ext cx="138113" cy="131763"/>
              </a:xfrm>
              <a:custGeom>
                <a:avLst/>
                <a:gdLst>
                  <a:gd name="T0" fmla="*/ 128 w 169"/>
                  <a:gd name="T1" fmla="*/ 160 h 160"/>
                  <a:gd name="T2" fmla="*/ 121 w 169"/>
                  <a:gd name="T3" fmla="*/ 157 h 160"/>
                  <a:gd name="T4" fmla="*/ 84 w 169"/>
                  <a:gd name="T5" fmla="*/ 131 h 160"/>
                  <a:gd name="T6" fmla="*/ 47 w 169"/>
                  <a:gd name="T7" fmla="*/ 157 h 160"/>
                  <a:gd name="T8" fmla="*/ 40 w 169"/>
                  <a:gd name="T9" fmla="*/ 160 h 160"/>
                  <a:gd name="T10" fmla="*/ 33 w 169"/>
                  <a:gd name="T11" fmla="*/ 157 h 160"/>
                  <a:gd name="T12" fmla="*/ 29 w 169"/>
                  <a:gd name="T13" fmla="*/ 144 h 160"/>
                  <a:gd name="T14" fmla="*/ 43 w 169"/>
                  <a:gd name="T15" fmla="*/ 101 h 160"/>
                  <a:gd name="T16" fmla="*/ 6 w 169"/>
                  <a:gd name="T17" fmla="*/ 74 h 160"/>
                  <a:gd name="T18" fmla="*/ 2 w 169"/>
                  <a:gd name="T19" fmla="*/ 60 h 160"/>
                  <a:gd name="T20" fmla="*/ 13 w 169"/>
                  <a:gd name="T21" fmla="*/ 52 h 160"/>
                  <a:gd name="T22" fmla="*/ 59 w 169"/>
                  <a:gd name="T23" fmla="*/ 52 h 160"/>
                  <a:gd name="T24" fmla="*/ 73 w 169"/>
                  <a:gd name="T25" fmla="*/ 9 h 160"/>
                  <a:gd name="T26" fmla="*/ 84 w 169"/>
                  <a:gd name="T27" fmla="*/ 0 h 160"/>
                  <a:gd name="T28" fmla="*/ 96 w 169"/>
                  <a:gd name="T29" fmla="*/ 9 h 160"/>
                  <a:gd name="T30" fmla="*/ 110 w 169"/>
                  <a:gd name="T31" fmla="*/ 52 h 160"/>
                  <a:gd name="T32" fmla="*/ 156 w 169"/>
                  <a:gd name="T33" fmla="*/ 52 h 160"/>
                  <a:gd name="T34" fmla="*/ 167 w 169"/>
                  <a:gd name="T35" fmla="*/ 60 h 160"/>
                  <a:gd name="T36" fmla="*/ 163 w 169"/>
                  <a:gd name="T37" fmla="*/ 74 h 160"/>
                  <a:gd name="T38" fmla="*/ 126 w 169"/>
                  <a:gd name="T39" fmla="*/ 101 h 160"/>
                  <a:gd name="T40" fmla="*/ 140 w 169"/>
                  <a:gd name="T41" fmla="*/ 144 h 160"/>
                  <a:gd name="T42" fmla="*/ 135 w 169"/>
                  <a:gd name="T43" fmla="*/ 157 h 160"/>
                  <a:gd name="T44" fmla="*/ 128 w 169"/>
                  <a:gd name="T45" fmla="*/ 160 h 160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9" h="160">
                    <a:moveTo>
                      <a:pt x="128" y="160"/>
                    </a:moveTo>
                    <a:cubicBezTo>
                      <a:pt x="126" y="160"/>
                      <a:pt x="123" y="159"/>
                      <a:pt x="121" y="157"/>
                    </a:cubicBezTo>
                    <a:quadBezTo>
                      <a:pt x="84" y="131"/>
                      <a:pt x="84" y="131"/>
                    </a:quadBezTo>
                    <a:quadBezTo>
                      <a:pt x="47" y="157"/>
                      <a:pt x="47" y="157"/>
                    </a:quadBezTo>
                    <a:cubicBezTo>
                      <a:pt x="45" y="159"/>
                      <a:pt x="43" y="160"/>
                      <a:pt x="40" y="160"/>
                    </a:cubicBezTo>
                    <a:cubicBezTo>
                      <a:pt x="38" y="160"/>
                      <a:pt x="35" y="159"/>
                      <a:pt x="33" y="157"/>
                    </a:cubicBezTo>
                    <a:cubicBezTo>
                      <a:pt x="29" y="154"/>
                      <a:pt x="27" y="149"/>
                      <a:pt x="29" y="144"/>
                    </a:cubicBezTo>
                    <a:quadBezTo>
                      <a:pt x="43" y="101"/>
                      <a:pt x="43" y="101"/>
                    </a:quadBezTo>
                    <a:quadBezTo>
                      <a:pt x="6" y="74"/>
                      <a:pt x="6" y="74"/>
                    </a:quadBezTo>
                    <a:cubicBezTo>
                      <a:pt x="2" y="71"/>
                      <a:pt x="0" y="65"/>
                      <a:pt x="2" y="60"/>
                    </a:cubicBezTo>
                    <a:cubicBezTo>
                      <a:pt x="3" y="55"/>
                      <a:pt x="8" y="52"/>
                      <a:pt x="13" y="52"/>
                    </a:cubicBezTo>
                    <a:quadBezTo>
                      <a:pt x="59" y="52"/>
                      <a:pt x="59" y="52"/>
                    </a:quadBezTo>
                    <a:quadBezTo>
                      <a:pt x="73" y="9"/>
                      <a:pt x="73" y="9"/>
                    </a:quadBezTo>
                    <a:cubicBezTo>
                      <a:pt x="75" y="4"/>
                      <a:pt x="79" y="0"/>
                      <a:pt x="84" y="0"/>
                    </a:cubicBezTo>
                    <a:cubicBezTo>
                      <a:pt x="90" y="0"/>
                      <a:pt x="94" y="4"/>
                      <a:pt x="96" y="9"/>
                    </a:cubicBezTo>
                    <a:quadBezTo>
                      <a:pt x="110" y="52"/>
                      <a:pt x="110" y="52"/>
                    </a:quadBezTo>
                    <a:quadBezTo>
                      <a:pt x="156" y="52"/>
                      <a:pt x="156" y="52"/>
                    </a:quadBezTo>
                    <a:cubicBezTo>
                      <a:pt x="161" y="52"/>
                      <a:pt x="165" y="55"/>
                      <a:pt x="167" y="60"/>
                    </a:cubicBezTo>
                    <a:cubicBezTo>
                      <a:pt x="169" y="65"/>
                      <a:pt x="167" y="71"/>
                      <a:pt x="163" y="74"/>
                    </a:cubicBezTo>
                    <a:quadBezTo>
                      <a:pt x="126" y="101"/>
                      <a:pt x="126" y="101"/>
                    </a:quadBezTo>
                    <a:quadBezTo>
                      <a:pt x="140" y="144"/>
                      <a:pt x="140" y="144"/>
                    </a:quadBezTo>
                    <a:cubicBezTo>
                      <a:pt x="141" y="149"/>
                      <a:pt x="140" y="154"/>
                      <a:pt x="135" y="157"/>
                    </a:cubicBezTo>
                    <a:cubicBezTo>
                      <a:pt x="133" y="159"/>
                      <a:pt x="131" y="160"/>
                      <a:pt x="128" y="160"/>
                    </a:cubicBezTo>
                    <a:close/>
                  </a:path>
                </a:pathLst>
              </a:custGeom>
              <a:solidFill>
                <a:srgbClr val="e4f3fe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  <p:sp>
            <p:nvSpPr>
              <p:cNvPr id="157" name="Freeform 237"/>
              <p:cNvSpPr>
                <a:spLocks noEditPoints="1"/>
              </p:cNvSpPr>
              <p:nvPr/>
            </p:nvSpPr>
            <p:spPr>
              <a:xfrm>
                <a:off x="4638675" y="2141538"/>
                <a:ext cx="158750" cy="150813"/>
              </a:xfrm>
              <a:custGeom>
                <a:avLst/>
                <a:gdLst>
                  <a:gd name="T0" fmla="*/ 97 w 193"/>
                  <a:gd name="T1" fmla="*/ 24 h 184"/>
                  <a:gd name="T2" fmla="*/ 114 w 193"/>
                  <a:gd name="T3" fmla="*/ 76 h 184"/>
                  <a:gd name="T4" fmla="*/ 169 w 193"/>
                  <a:gd name="T5" fmla="*/ 76 h 184"/>
                  <a:gd name="T6" fmla="*/ 125 w 193"/>
                  <a:gd name="T7" fmla="*/ 108 h 184"/>
                  <a:gd name="T8" fmla="*/ 141 w 193"/>
                  <a:gd name="T9" fmla="*/ 160 h 184"/>
                  <a:gd name="T10" fmla="*/ 97 w 193"/>
                  <a:gd name="T11" fmla="*/ 128 h 184"/>
                  <a:gd name="T12" fmla="*/ 53 w 193"/>
                  <a:gd name="T13" fmla="*/ 160 h 184"/>
                  <a:gd name="T14" fmla="*/ 70 w 193"/>
                  <a:gd name="T15" fmla="*/ 108 h 184"/>
                  <a:gd name="T16" fmla="*/ 26 w 193"/>
                  <a:gd name="T17" fmla="*/ 76 h 184"/>
                  <a:gd name="T18" fmla="*/ 81 w 193"/>
                  <a:gd name="T19" fmla="*/ 76 h 184"/>
                  <a:gd name="T20" fmla="*/ 97 w 193"/>
                  <a:gd name="T21" fmla="*/ 24 h 184"/>
                  <a:gd name="T22" fmla="*/ 169 w 193"/>
                  <a:gd name="T23" fmla="*/ 76 h 184"/>
                  <a:gd name="T24" fmla="*/ 169 w 193"/>
                  <a:gd name="T25" fmla="*/ 76 h 184"/>
                  <a:gd name="T26" fmla="*/ 97 w 193"/>
                  <a:gd name="T27" fmla="*/ 0 h 184"/>
                  <a:gd name="T28" fmla="*/ 75 w 193"/>
                  <a:gd name="T29" fmla="*/ 17 h 184"/>
                  <a:gd name="T30" fmla="*/ 63 w 193"/>
                  <a:gd name="T31" fmla="*/ 52 h 184"/>
                  <a:gd name="T32" fmla="*/ 26 w 193"/>
                  <a:gd name="T33" fmla="*/ 52 h 184"/>
                  <a:gd name="T34" fmla="*/ 3 w 193"/>
                  <a:gd name="T35" fmla="*/ 69 h 184"/>
                  <a:gd name="T36" fmla="*/ 12 w 193"/>
                  <a:gd name="T37" fmla="*/ 95 h 184"/>
                  <a:gd name="T38" fmla="*/ 42 w 193"/>
                  <a:gd name="T39" fmla="*/ 117 h 184"/>
                  <a:gd name="T40" fmla="*/ 31 w 193"/>
                  <a:gd name="T41" fmla="*/ 152 h 184"/>
                  <a:gd name="T42" fmla="*/ 39 w 193"/>
                  <a:gd name="T43" fmla="*/ 179 h 184"/>
                  <a:gd name="T44" fmla="*/ 53 w 193"/>
                  <a:gd name="T45" fmla="*/ 184 h 184"/>
                  <a:gd name="T46" fmla="*/ 68 w 193"/>
                  <a:gd name="T47" fmla="*/ 179 h 184"/>
                  <a:gd name="T48" fmla="*/ 97 w 193"/>
                  <a:gd name="T49" fmla="*/ 157 h 184"/>
                  <a:gd name="T50" fmla="*/ 127 w 193"/>
                  <a:gd name="T51" fmla="*/ 179 h 184"/>
                  <a:gd name="T52" fmla="*/ 141 w 193"/>
                  <a:gd name="T53" fmla="*/ 184 h 184"/>
                  <a:gd name="T54" fmla="*/ 155 w 193"/>
                  <a:gd name="T55" fmla="*/ 179 h 184"/>
                  <a:gd name="T56" fmla="*/ 164 w 193"/>
                  <a:gd name="T57" fmla="*/ 152 h 184"/>
                  <a:gd name="T58" fmla="*/ 153 w 193"/>
                  <a:gd name="T59" fmla="*/ 117 h 184"/>
                  <a:gd name="T60" fmla="*/ 182 w 193"/>
                  <a:gd name="T61" fmla="*/ 96 h 184"/>
                  <a:gd name="T62" fmla="*/ 193 w 193"/>
                  <a:gd name="T63" fmla="*/ 76 h 184"/>
                  <a:gd name="T64" fmla="*/ 169 w 193"/>
                  <a:gd name="T65" fmla="*/ 52 h 184"/>
                  <a:gd name="T66" fmla="*/ 169 w 193"/>
                  <a:gd name="T67" fmla="*/ 52 h 184"/>
                  <a:gd name="T68" fmla="*/ 132 w 193"/>
                  <a:gd name="T69" fmla="*/ 52 h 184"/>
                  <a:gd name="T70" fmla="*/ 120 w 193"/>
                  <a:gd name="T71" fmla="*/ 17 h 184"/>
                  <a:gd name="T72" fmla="*/ 97 w 193"/>
                  <a:gd name="T73" fmla="*/ 0 h 184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93" h="184">
                    <a:moveTo>
                      <a:pt x="97" y="24"/>
                    </a:moveTo>
                    <a:quadBezTo>
                      <a:pt x="114" y="76"/>
                      <a:pt x="114" y="76"/>
                    </a:quadBezTo>
                    <a:quadBezTo>
                      <a:pt x="169" y="76"/>
                      <a:pt x="169" y="76"/>
                    </a:quadBezTo>
                    <a:quadBezTo>
                      <a:pt x="125" y="108"/>
                      <a:pt x="125" y="108"/>
                    </a:quadBezTo>
                    <a:quadBezTo>
                      <a:pt x="141" y="160"/>
                      <a:pt x="141" y="160"/>
                    </a:quadBezTo>
                    <a:quadBezTo>
                      <a:pt x="97" y="128"/>
                      <a:pt x="97" y="128"/>
                    </a:quadBezTo>
                    <a:quadBezTo>
                      <a:pt x="53" y="160"/>
                      <a:pt x="53" y="160"/>
                    </a:quadBezTo>
                    <a:quadBezTo>
                      <a:pt x="70" y="108"/>
                      <a:pt x="70" y="108"/>
                    </a:quadBezTo>
                    <a:quadBezTo>
                      <a:pt x="26" y="76"/>
                      <a:pt x="26" y="76"/>
                    </a:quadBezTo>
                    <a:quadBezTo>
                      <a:pt x="81" y="76"/>
                      <a:pt x="81" y="76"/>
                    </a:quadBezTo>
                    <a:quadBezTo>
                      <a:pt x="97" y="24"/>
                      <a:pt x="97" y="24"/>
                    </a:quadBezTo>
                    <a:moveTo>
                      <a:pt x="169" y="76"/>
                    </a:moveTo>
                    <a:quadBezTo>
                      <a:pt x="169" y="76"/>
                      <a:pt x="169" y="76"/>
                    </a:quadBezTo>
                    <a:moveTo>
                      <a:pt x="97" y="0"/>
                    </a:moveTo>
                    <a:cubicBezTo>
                      <a:pt x="87" y="0"/>
                      <a:pt x="78" y="7"/>
                      <a:pt x="75" y="17"/>
                    </a:cubicBezTo>
                    <a:quadBezTo>
                      <a:pt x="63" y="52"/>
                      <a:pt x="63" y="52"/>
                    </a:quadBezTo>
                    <a:quadBezTo>
                      <a:pt x="26" y="52"/>
                      <a:pt x="26" y="52"/>
                    </a:quadBezTo>
                    <a:cubicBezTo>
                      <a:pt x="16" y="52"/>
                      <a:pt x="7" y="59"/>
                      <a:pt x="3" y="69"/>
                    </a:cubicBezTo>
                    <a:cubicBezTo>
                      <a:pt x="0" y="78"/>
                      <a:pt x="4" y="89"/>
                      <a:pt x="12" y="95"/>
                    </a:cubicBezTo>
                    <a:quadBezTo>
                      <a:pt x="42" y="117"/>
                      <a:pt x="42" y="117"/>
                    </a:quadBezTo>
                    <a:quadBezTo>
                      <a:pt x="31" y="152"/>
                      <a:pt x="31" y="152"/>
                    </a:quadBezTo>
                    <a:cubicBezTo>
                      <a:pt x="27" y="162"/>
                      <a:pt x="31" y="173"/>
                      <a:pt x="39" y="179"/>
                    </a:cubicBezTo>
                    <a:cubicBezTo>
                      <a:pt x="44" y="182"/>
                      <a:pt x="48" y="184"/>
                      <a:pt x="53" y="184"/>
                    </a:cubicBezTo>
                    <a:cubicBezTo>
                      <a:pt x="58" y="184"/>
                      <a:pt x="63" y="182"/>
                      <a:pt x="68" y="179"/>
                    </a:cubicBezTo>
                    <a:quadBezTo>
                      <a:pt x="97" y="157"/>
                      <a:pt x="97" y="157"/>
                    </a:quadBezTo>
                    <a:quadBezTo>
                      <a:pt x="127" y="179"/>
                      <a:pt x="127" y="179"/>
                    </a:quadBezTo>
                    <a:cubicBezTo>
                      <a:pt x="131" y="182"/>
                      <a:pt x="136" y="184"/>
                      <a:pt x="141" y="184"/>
                    </a:cubicBezTo>
                    <a:cubicBezTo>
                      <a:pt x="146" y="184"/>
                      <a:pt x="151" y="182"/>
                      <a:pt x="155" y="179"/>
                    </a:cubicBezTo>
                    <a:cubicBezTo>
                      <a:pt x="164" y="173"/>
                      <a:pt x="167" y="162"/>
                      <a:pt x="164" y="152"/>
                    </a:cubicBezTo>
                    <a:quadBezTo>
                      <a:pt x="153" y="117"/>
                      <a:pt x="153" y="117"/>
                    </a:quadBezTo>
                    <a:quadBezTo>
                      <a:pt x="182" y="96"/>
                      <a:pt x="182" y="96"/>
                    </a:quadBezTo>
                    <a:cubicBezTo>
                      <a:pt x="188" y="91"/>
                      <a:pt x="193" y="84"/>
                      <a:pt x="193" y="76"/>
                    </a:cubicBezTo>
                    <a:cubicBezTo>
                      <a:pt x="193" y="63"/>
                      <a:pt x="182" y="52"/>
                      <a:pt x="169" y="52"/>
                    </a:cubicBezTo>
                    <a:quadBezTo>
                      <a:pt x="169" y="52"/>
                      <a:pt x="169" y="52"/>
                    </a:quadBezTo>
                    <a:quadBezTo>
                      <a:pt x="132" y="52"/>
                      <a:pt x="132" y="52"/>
                    </a:quadBezTo>
                    <a:quadBezTo>
                      <a:pt x="120" y="17"/>
                      <a:pt x="120" y="17"/>
                    </a:quadBezTo>
                    <a:cubicBezTo>
                      <a:pt x="117" y="7"/>
                      <a:pt x="108" y="0"/>
                      <a:pt x="97" y="0"/>
                    </a:cubicBezTo>
                    <a:close/>
                  </a:path>
                </a:pathLst>
              </a:custGeom>
              <a:solidFill>
                <a:srgbClr val="7ac2f9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Tx/>
                  <a:buNone/>
                  <a:defRPr/>
                </a:pPr>
                <a:endParaRPr kumimoji="0" lang="en-US" sz="1600" b="0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함초롬돋움"/>
                  <a:ea typeface="+mn-ea"/>
                  <a:cs typeface="+mn-cs"/>
                </a:endParaRPr>
              </a:p>
            </p:txBody>
          </p:sp>
        </p:grpSp>
      </p:grpSp>
      <p:sp>
        <p:nvSpPr>
          <p:cNvPr id="164" name="Rectangle 163"/>
          <p:cNvSpPr/>
          <p:nvPr/>
        </p:nvSpPr>
        <p:spPr>
          <a:xfrm>
            <a:off x="8950389" y="4591563"/>
            <a:ext cx="2306584" cy="4281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+mn-ea"/>
                <a:cs typeface="함초롬돋움"/>
              </a:rPr>
              <a:t>압축 알고리즘</a:t>
            </a:r>
            <a:endParaRPr kumimoji="0" lang="ko-KR" altLang="en-US" sz="1400" b="0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+mn-ea"/>
              <a:cs typeface="함초롬돋움"/>
            </a:endParaRPr>
          </a:p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+mn-ea"/>
                <a:cs typeface="함초롬돋움"/>
              </a:rPr>
              <a:t>허프만 알고리즘</a:t>
            </a:r>
            <a:endParaRPr kumimoji="0" lang="ko-KR" altLang="en-US" sz="1400" b="0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+mn-ea"/>
              <a:cs typeface="함초롬돋움"/>
            </a:endParaRPr>
          </a:p>
        </p:txBody>
      </p:sp>
      <p:grpSp>
        <p:nvGrpSpPr>
          <p:cNvPr id="192" name="Group 191"/>
          <p:cNvGrpSpPr/>
          <p:nvPr/>
        </p:nvGrpSpPr>
        <p:grpSpPr>
          <a:xfrm rot="0"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</p:grpSp>
      <p:graphicFrame>
        <p:nvGraphicFramePr>
          <p:cNvPr id="220" name=""/>
          <p:cNvGraphicFramePr>
            <a:graphicFrameLocks noGrp="1"/>
          </p:cNvGraphicFramePr>
          <p:nvPr/>
        </p:nvGraphicFramePr>
        <p:xfrm>
          <a:off x="6029325" y="3704917"/>
          <a:ext cx="2324214" cy="1400175"/>
        </p:xfrm>
        <a:graphic>
          <a:graphicData uri="http://schemas.openxmlformats.org/drawingml/2006/table">
            <a:tbl>
              <a:tblPr firstRow="1" bandRow="1"/>
              <a:tblGrid>
                <a:gridCol w="431462"/>
                <a:gridCol w="1892752"/>
              </a:tblGrid>
              <a:tr h="15529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구분</a:t>
                      </a:r>
                      <a:endParaRPr xmlns:mc="http://schemas.openxmlformats.org/markup-compatibility/2006" xmlns:hp="http://schemas.haansoft.com/office/presentation/8.0" lang="ko-KR" altLang="en-US" sz="7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42c7f1">
                        <a:alpha val="10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관련자</a:t>
                      </a:r>
                      <a:endParaRPr xmlns:mc="http://schemas.openxmlformats.org/markup-compatibility/2006" xmlns:hp="http://schemas.haansoft.com/office/presentation/8.0" lang="ko-KR" altLang="en-US" sz="7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  <a:solidFill>
                      <a:srgbClr val="42c7f1">
                        <a:alpha val="100000"/>
                      </a:srgbClr>
                    </a:solidFill>
                  </a:tcPr>
                </a:tc>
              </a:tr>
              <a:tr h="22587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설계추진</a:t>
                      </a:r>
                      <a:endParaRPr xmlns:mc="http://schemas.openxmlformats.org/markup-compatibility/2006" xmlns:hp="http://schemas.haansoft.com/office/presentation/8.0" lang="ko-KR" altLang="en-US" sz="7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가민석</a:t>
                      </a:r>
                      <a:r>
                        <a:rPr xmlns:mc="http://schemas.openxmlformats.org/markup-compatibility/2006" xmlns:hp="http://schemas.haansoft.com/office/presentation/8.0" lang="EN-US" altLang="en-US" sz="7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, 김민준, 양다진, 이상남, 조준명</a:t>
                      </a:r>
                      <a:endParaRPr xmlns:mc="http://schemas.openxmlformats.org/markup-compatibility/2006" xmlns:hp="http://schemas.haansoft.com/office/presentation/8.0" lang="EN-US" altLang="en-US" sz="7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</a:tcPr>
                </a:tc>
              </a:tr>
              <a:tr h="22587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지원주체</a:t>
                      </a:r>
                      <a:endParaRPr xmlns:mc="http://schemas.openxmlformats.org/markup-compatibility/2006" xmlns:hp="http://schemas.haansoft.com/office/presentation/8.0" lang="ko-KR" altLang="en-US" sz="7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명지대학교 컴퓨터공학과</a:t>
                      </a:r>
                      <a:endParaRPr xmlns:mc="http://schemas.openxmlformats.org/markup-compatibility/2006" xmlns:hp="http://schemas.haansoft.com/office/presentation/8.0" lang="ko-KR" altLang="en-US" sz="7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</a:tcPr>
                </a:tc>
              </a:tr>
              <a:tr h="17233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사용자</a:t>
                      </a:r>
                      <a:endParaRPr xmlns:mc="http://schemas.openxmlformats.org/markup-compatibility/2006" xmlns:hp="http://schemas.haansoft.com/office/presentation/8.0" lang="ko-KR" altLang="en-US" sz="7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데이터 압축이 필요한 사용자들</a:t>
                      </a:r>
                      <a:endParaRPr xmlns:mc="http://schemas.openxmlformats.org/markup-compatibility/2006" xmlns:hp="http://schemas.haansoft.com/office/presentation/8.0" lang="ko-KR" altLang="en-US" sz="7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</a:lnB>
                  </a:tcPr>
                </a:tc>
              </a:tr>
              <a:tr h="225879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설문 조사</a:t>
                      </a:r>
                      <a:endParaRPr xmlns:mc="http://schemas.openxmlformats.org/markup-compatibility/2006" xmlns:hp="http://schemas.haansoft.com/office/presentation/8.0" lang="ko-KR" altLang="en-US" sz="7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7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명지대학교 자연캠퍼스 학생</a:t>
                      </a:r>
                      <a:endParaRPr xmlns:mc="http://schemas.openxmlformats.org/markup-compatibility/2006" xmlns:hp="http://schemas.haansoft.com/office/presentation/8.0" lang="ko-KR" altLang="en-US" sz="7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</a:lnT>
                    <a:lnB w="9525" cap="flat" cmpd="sng" algn="ctr">
                      <a:noFill/>
                      <a:prstDash val="solid"/>
                      <a:round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5" presetClass="emph" presetSubtype="0" fill="hold" nodeType="clickEffect" mc:Ignorable="hp" hp:hslPresetID="2012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22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9" presetClass="emph" presetSubtype="0" fill="hold" nodeType="clickEffect" mc:Ignorable="hp" hp:hslPresetID="2011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22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2732747" y="530093"/>
            <a:ext cx="67265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800" b="1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+mn-ea"/>
                <a:cs typeface="함초롬돋움"/>
              </a:rPr>
              <a:t>프로젝트 현실적 제한조건</a:t>
            </a:r>
            <a:endParaRPr kumimoji="0" lang="ko-KR" altLang="en-US" sz="2800" b="1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+mn-ea"/>
              <a:cs typeface="함초롬돋움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532047" y="1881308"/>
            <a:ext cx="3127905" cy="6656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4400" b="1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Open Sans"/>
                <a:cs typeface="함초롬돋움"/>
              </a:rPr>
              <a:t>관리적 제한</a:t>
            </a:r>
            <a:endParaRPr kumimoji="0" lang="ko-KR" altLang="en-US" sz="4400" b="1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Open Sans"/>
              <a:cs typeface="함초롬돋움"/>
            </a:endParaRPr>
          </a:p>
        </p:txBody>
      </p:sp>
      <p:grpSp>
        <p:nvGrpSpPr>
          <p:cNvPr id="218" name="Group 217"/>
          <p:cNvGrpSpPr/>
          <p:nvPr/>
        </p:nvGrpSpPr>
        <p:grpSpPr>
          <a:xfrm rot="0">
            <a:off x="2446560" y="1742207"/>
            <a:ext cx="7298879" cy="3373586"/>
            <a:chOff x="600617" y="1217205"/>
            <a:chExt cx="2504839" cy="3373586"/>
          </a:xfrm>
        </p:grpSpPr>
        <p:sp>
          <p:nvSpPr>
            <p:cNvPr id="13" name="Rectangle 12"/>
            <p:cNvSpPr/>
            <p:nvPr/>
          </p:nvSpPr>
          <p:spPr>
            <a:xfrm>
              <a:off x="600617" y="4545072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600617" y="1217205"/>
              <a:ext cx="2504839" cy="45719"/>
            </a:xfrm>
            <a:prstGeom prst="rect">
              <a:avLst/>
            </a:prstGeom>
            <a:solidFill>
              <a:srgbClr val="7ac2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</p:grpSp>
      <p:sp>
        <p:nvSpPr>
          <p:cNvPr id="73" name="Rectangle 72"/>
          <p:cNvSpPr/>
          <p:nvPr/>
        </p:nvSpPr>
        <p:spPr>
          <a:xfrm>
            <a:off x="4280106" y="1925638"/>
            <a:ext cx="3631787" cy="6651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4400" b="1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Open Sans"/>
                <a:cs typeface="함초롬돋움"/>
              </a:rPr>
              <a:t>시스템적 요구</a:t>
            </a:r>
            <a:endParaRPr kumimoji="0" lang="ko-KR" altLang="en-US" sz="4400" b="1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Open Sans"/>
              <a:cs typeface="함초롬돋움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4491443" y="1944493"/>
            <a:ext cx="3209113" cy="66660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4400" b="1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Open Sans"/>
                <a:cs typeface="함초롬돋움"/>
              </a:rPr>
              <a:t>윤리적 요구</a:t>
            </a:r>
            <a:endParaRPr kumimoji="0" lang="ko-KR" altLang="en-US" sz="4400" b="1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Open Sans"/>
              <a:cs typeface="함초롬돋움"/>
            </a:endParaRPr>
          </a:p>
        </p:txBody>
      </p:sp>
      <p:grpSp>
        <p:nvGrpSpPr>
          <p:cNvPr id="192" name="Group 191"/>
          <p:cNvGrpSpPr/>
          <p:nvPr/>
        </p:nvGrpSpPr>
        <p:grpSpPr>
          <a:xfrm rot="0"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/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  <p:sp>
          <p:nvSpPr>
            <p:cNvPr id="194" name="Freeform: Shape 193"/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6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함초롬돋움"/>
                <a:ea typeface="+mn-ea"/>
                <a:cs typeface="+mn-cs"/>
              </a:endParaRPr>
            </a:p>
          </p:txBody>
        </p:sp>
      </p:grpSp>
      <p:graphicFrame>
        <p:nvGraphicFramePr>
          <p:cNvPr id="228" name=""/>
          <p:cNvGraphicFramePr>
            <a:graphicFrameLocks noGrp="1"/>
          </p:cNvGraphicFramePr>
          <p:nvPr/>
        </p:nvGraphicFramePr>
        <p:xfrm>
          <a:off x="3046793" y="2925183"/>
          <a:ext cx="6098413" cy="1617345"/>
        </p:xfrm>
        <a:graphic>
          <a:graphicData uri="http://schemas.openxmlformats.org/drawingml/2006/table">
            <a:tbl>
              <a:tblPr firstRow="1" bandRow="1"/>
              <a:tblGrid>
                <a:gridCol w="874903"/>
                <a:gridCol w="5223510"/>
              </a:tblGrid>
              <a:tr h="16281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시간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  <a:solidFill>
                      <a:srgbClr val="42c7f1">
                        <a:alpha val="8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⦁주어진 프로젝트 개발 기간 이내에 완성하도록 한다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</a:tcPr>
                </a:tc>
              </a:tr>
              <a:tr h="32791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인적자원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  <a:solidFill>
                      <a:srgbClr val="42c7f1">
                        <a:alpha val="8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⦁제품 개발에 투여되는 인원은 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5명이다.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인원에 맞게 업무를 분담하여 개발한다.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</a:tcPr>
                </a:tc>
              </a:tr>
              <a:tr h="82321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물적자원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  <a:solidFill>
                      <a:srgbClr val="42c7f1">
                        <a:alpha val="8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⦁제품 제작에 사용될 컴퓨터의 사양 </a:t>
                      </a:r>
                      <a:endParaRPr xmlns:mc="http://schemas.openxmlformats.org/markup-compatibility/2006" xmlns:hp="http://schemas.haansoft.com/office/presentation/8.0" lang="ko-KR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- 운영체제 – Windows 10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- Samsung, LG등 윈도우가 설치된 노트북 혹은 컴퓨터로 개발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- 제품이 사용될 작업 환경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: Desktop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</a:tcPr>
                </a:tc>
              </a:tr>
            </a:tbl>
          </a:graphicData>
        </a:graphic>
      </p:graphicFrame>
      <p:graphicFrame>
        <p:nvGraphicFramePr>
          <p:cNvPr id="229" name=""/>
          <p:cNvGraphicFramePr>
            <a:graphicFrameLocks noGrp="1"/>
          </p:cNvGraphicFramePr>
          <p:nvPr/>
        </p:nvGraphicFramePr>
        <p:xfrm>
          <a:off x="3046793" y="2893067"/>
          <a:ext cx="6098413" cy="1708785"/>
        </p:xfrm>
        <a:graphic>
          <a:graphicData uri="http://schemas.openxmlformats.org/drawingml/2006/table">
            <a:tbl>
              <a:tblPr firstRow="1" bandRow="1"/>
              <a:tblGrid>
                <a:gridCol w="874903"/>
                <a:gridCol w="5223510"/>
              </a:tblGrid>
              <a:tr h="32791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성능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  <a:solidFill>
                      <a:srgbClr val="42c7f1">
                        <a:alpha val="8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⦁서비스 요청에 대한 응답시간을 최소로 한다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저사양 기기에서도 부담 없이 돌아갈 수 있도록 한다.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</a:tcPr>
                </a:tc>
              </a:tr>
              <a:tr h="49301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기능성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  <a:solidFill>
                      <a:srgbClr val="42c7f1">
                        <a:alpha val="8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⦁사용자가 쉽게 알아보고 사용할 수 있는 단순한 구성을 가진다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사용 시 요구되는 시간의 단축을 위해 최소한의 단계를 거쳐 필요한 기능을 사용할 수 있도록 한다.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</a:tcPr>
                </a:tc>
              </a:tr>
              <a:tr h="16281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이식성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  <a:solidFill>
                      <a:srgbClr val="42c7f1">
                        <a:alpha val="8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⦁제품은 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Windows 환경에서 작동될 수 있어야 한다.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</a:tcPr>
                </a:tc>
              </a:tr>
              <a:tr h="32791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유지 보수성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  <a:solidFill>
                      <a:srgbClr val="42c7f1">
                        <a:alpha val="8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⦁추후 수정이 쉽도록 주석을 적절히 사용하도록 한다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수정 예상 LOC(Line Of Codes)을 최소한으로 하도록 한다.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</a:tcPr>
                </a:tc>
              </a:tr>
            </a:tbl>
          </a:graphicData>
        </a:graphic>
      </p:graphicFrame>
      <p:graphicFrame>
        <p:nvGraphicFramePr>
          <p:cNvPr id="230" name=""/>
          <p:cNvGraphicFramePr>
            <a:graphicFrameLocks noGrp="1"/>
          </p:cNvGraphicFramePr>
          <p:nvPr/>
        </p:nvGraphicFramePr>
        <p:xfrm>
          <a:off x="3046793" y="3538137"/>
          <a:ext cx="6098413" cy="424815"/>
        </p:xfrm>
        <a:graphic>
          <a:graphicData uri="http://schemas.openxmlformats.org/drawingml/2006/table">
            <a:tbl>
              <a:tblPr firstRow="1" bandRow="1"/>
              <a:tblGrid>
                <a:gridCol w="874903"/>
                <a:gridCol w="5223510"/>
              </a:tblGrid>
              <a:tr h="32791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ctr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1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윤리성</a:t>
                      </a:r>
                      <a:endParaRPr xmlns:mc="http://schemas.openxmlformats.org/markup-compatibility/2006" xmlns:hp="http://schemas.haansoft.com/office/presentation/8.0" lang="ko-KR" altLang="en-US" sz="1100" b="1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  <a:solidFill>
                      <a:srgbClr val="42c7f1">
                        <a:alpha val="100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marL="63500">
                        <a:defRPr/>
                      </a:pPr>
                      <a:r>
                        <a:rPr xmlns:mc="http://schemas.openxmlformats.org/markup-compatibility/2006" xmlns:hp="http://schemas.haansoft.com/office/presentation/8.0" lang="ko-KR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</a:rPr>
                        <a:t>⦁사용자의 권익을 침해하는 비도덕적</a:t>
                      </a:r>
                      <a:r>
                        <a:rPr xmlns:mc="http://schemas.openxmlformats.org/markup-compatibility/2006" xmlns:hp="http://schemas.haansoft.com/office/presentation/8.0" lang="EN-US" altLang="en-US" sz="1100" b="0" i="0" u="none" strike="noStrike" mc:Ignorable="hp" hp:hslEmbossed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, 비윤리적 행위는 하지 않으며 저작권을 준수한다.</a:t>
                      </a:r>
                      <a:endParaRPr xmlns:mc="http://schemas.openxmlformats.org/markup-compatibility/2006" xmlns:hp="http://schemas.haansoft.com/office/presentation/8.0" lang="EN-US" altLang="en-US" sz="1100" b="0" i="0" u="none" strike="noStrike" mc:Ignorable="hp" hp:hslEmbossed="0">
                        <a:solidFill>
                          <a:srgbClr val="000000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91440" marR="91440" anchor="ctr">
                    <a:lnL w="12700" cap="flat" cmpd="sng" algn="ctr">
                      <a:solidFill>
                        <a:srgbClr val="a0b4e6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a0b4e6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a0b4e6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a0b4e6"/>
                      </a:solidFill>
                      <a:prstDash val="solid"/>
                      <a:round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73" grpId="1" animBg="1"/>
      <p:bldP spid="73" grpId="2" animBg="1"/>
      <p:bldP spid="76" grpId="3" animBg="1"/>
    </p:bld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/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064944" y="3685471"/>
            <a:ext cx="3826042" cy="7246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4800" b="1" i="0" u="none" strike="noStrike" kern="1200" cap="none" spc="0" normalizeH="0" baseline="0">
                <a:solidFill>
                  <a:srgbClr val="468dc3"/>
                </a:solidFill>
                <a:effectLst/>
                <a:uLnTx/>
                <a:uFillTx/>
                <a:latin typeface="함초롬돋움"/>
                <a:ea typeface="함초롬돋움"/>
                <a:cs typeface="함초롬돋움"/>
              </a:rPr>
              <a:t>프로젝트 목적</a:t>
            </a:r>
            <a:endParaRPr kumimoji="0" lang="ko-KR" altLang="en-US" sz="4800" b="1" i="0" u="none" strike="noStrike" kern="1200" cap="none" spc="0" normalizeH="0" baseline="0">
              <a:solidFill>
                <a:srgbClr val="468dc3"/>
              </a:solidFill>
              <a:effectLst/>
              <a:uLnTx/>
              <a:uFillTx/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064944" y="4424135"/>
            <a:ext cx="481105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함초롬돋움"/>
                <a:cs typeface="함초롬돋움"/>
                <a:sym typeface="Open Sans Light"/>
              </a:rPr>
              <a:t>명</a:t>
            </a:r>
            <a:r>
              <a:rPr kumimoji="0" lang="en-US" altLang="ko-KR" sz="1800" b="0" i="0" u="none" strike="noStrike" kern="1200" cap="none" spc="0" normalizeH="0" baseline="0">
                <a:solidFill>
                  <a:srgbClr val="083d65"/>
                </a:solidFill>
                <a:effectLst/>
                <a:uLnTx/>
                <a:uFillTx/>
                <a:latin typeface="함초롬돋움"/>
                <a:ea typeface="함초롬돋움"/>
                <a:cs typeface="함초롬돋움"/>
                <a:sym typeface="Open Sans Light"/>
              </a:rPr>
              <a:t>Zip</a:t>
            </a:r>
            <a:endParaRPr kumimoji="0" lang="en-US" altLang="ko-KR" sz="1800" b="0" i="0" u="none" strike="noStrike" kern="1200" cap="none" spc="0" normalizeH="0" baseline="0">
              <a:solidFill>
                <a:srgbClr val="083d65"/>
              </a:solidFill>
              <a:effectLst/>
              <a:uLnTx/>
              <a:uFillTx/>
              <a:latin typeface="함초롬돋움"/>
              <a:ea typeface="함초롬돋움"/>
              <a:cs typeface="함초롬돋움"/>
              <a:sym typeface="Open Sans Light"/>
            </a:endParaRPr>
          </a:p>
        </p:txBody>
      </p:sp>
      <p:sp>
        <p:nvSpPr>
          <p:cNvPr id="15" name="Group 16"/>
          <p:cNvSpPr/>
          <p:nvPr/>
        </p:nvSpPr>
        <p:spPr>
          <a:xfrm rot="21600000" flipH="1">
            <a:off x="1995320" y="915847"/>
            <a:ext cx="1744195" cy="395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 b="1">
                <a:latin typeface="함초롬돋움"/>
                <a:ea typeface="함초롬돋움"/>
                <a:cs typeface="함초롬돋움"/>
              </a:rPr>
              <a:t>압축률 </a:t>
            </a:r>
            <a:r>
              <a:rPr lang="en-US" altLang="ko-KR" sz="2000" b="1">
                <a:latin typeface="함초롬돋움"/>
                <a:ea typeface="함초롬돋움"/>
                <a:cs typeface="함초롬돋움"/>
              </a:rPr>
              <a:t>3</a:t>
            </a:r>
            <a:r>
              <a:rPr lang="ko-KR" altLang="en-US" sz="1400" b="1">
                <a:latin typeface="함초롬돋움"/>
                <a:ea typeface="함초롬돋움"/>
                <a:cs typeface="함초롬돋움"/>
              </a:rPr>
              <a:t> 이상</a:t>
            </a:r>
            <a:endParaRPr lang="ko-KR" altLang="en-US" sz="1400" b="1">
              <a:latin typeface="함초롬돋움"/>
              <a:ea typeface="함초롬돋움"/>
              <a:cs typeface="함초롬돋움"/>
            </a:endParaRPr>
          </a:p>
        </p:txBody>
      </p:sp>
      <p:grpSp>
        <p:nvGrpSpPr>
          <p:cNvPr id="5" name="그룹 4"/>
          <p:cNvGrpSpPr/>
          <p:nvPr/>
        </p:nvGrpSpPr>
        <p:grpSpPr>
          <a:xfrm rot="0">
            <a:off x="7718841" y="4487217"/>
            <a:ext cx="996662" cy="188259"/>
            <a:chOff x="2018954" y="1681798"/>
            <a:chExt cx="996662" cy="188259"/>
          </a:xfrm>
        </p:grpSpPr>
        <p:sp>
          <p:nvSpPr>
            <p:cNvPr id="4" name="별: 꼭짓점 5개 3"/>
            <p:cNvSpPr/>
            <p:nvPr/>
          </p:nvSpPr>
          <p:spPr>
            <a:xfrm>
              <a:off x="2018954" y="1681798"/>
              <a:ext cx="188259" cy="188259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9" name="별: 꼭짓점 5개 38"/>
            <p:cNvSpPr/>
            <p:nvPr/>
          </p:nvSpPr>
          <p:spPr>
            <a:xfrm>
              <a:off x="2221055" y="1681798"/>
              <a:ext cx="188259" cy="188259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40" name="별: 꼭짓점 5개 39"/>
            <p:cNvSpPr/>
            <p:nvPr/>
          </p:nvSpPr>
          <p:spPr>
            <a:xfrm>
              <a:off x="2423156" y="1681798"/>
              <a:ext cx="188259" cy="188259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41" name="별: 꼭짓점 5개 40"/>
            <p:cNvSpPr/>
            <p:nvPr/>
          </p:nvSpPr>
          <p:spPr>
            <a:xfrm>
              <a:off x="2625257" y="1681798"/>
              <a:ext cx="188259" cy="188259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42" name="별: 꼭짓점 5개 41"/>
            <p:cNvSpPr/>
            <p:nvPr/>
          </p:nvSpPr>
          <p:spPr>
            <a:xfrm>
              <a:off x="2827357" y="1681798"/>
              <a:ext cx="188259" cy="188259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cxnSp>
        <p:nvCxnSpPr>
          <p:cNvPr id="45" name="직선 연결선 44"/>
          <p:cNvCxnSpPr/>
          <p:nvPr/>
        </p:nvCxnSpPr>
        <p:spPr>
          <a:xfrm>
            <a:off x="624830" y="1669779"/>
            <a:ext cx="547117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4" name="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863844" y="672531"/>
            <a:ext cx="900112" cy="900112"/>
          </a:xfrm>
          <a:prstGeom prst="rect">
            <a:avLst/>
          </a:prstGeom>
        </p:spPr>
      </p:pic>
      <p:sp>
        <p:nvSpPr>
          <p:cNvPr id="125" name="Group 16"/>
          <p:cNvSpPr/>
          <p:nvPr/>
        </p:nvSpPr>
        <p:spPr>
          <a:xfrm rot="21600000" flipH="1">
            <a:off x="1995319" y="2020746"/>
            <a:ext cx="2021506" cy="291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>
                <a:latin typeface="함초롬돋움"/>
                <a:ea typeface="함초롬돋움"/>
                <a:cs typeface="함초롬돋움"/>
              </a:rPr>
              <a:t>Window, Mac, Linux</a:t>
            </a:r>
            <a:endParaRPr lang="en-US" altLang="ko-KR" sz="1400" b="1">
              <a:latin typeface="함초롬돋움"/>
              <a:ea typeface="함초롬돋움"/>
              <a:cs typeface="함초롬돋움"/>
            </a:endParaRPr>
          </a:p>
        </p:txBody>
      </p:sp>
      <p:cxnSp>
        <p:nvCxnSpPr>
          <p:cNvPr id="126" name="직선 연결선 44"/>
          <p:cNvCxnSpPr/>
          <p:nvPr/>
        </p:nvCxnSpPr>
        <p:spPr>
          <a:xfrm>
            <a:off x="624830" y="2774679"/>
            <a:ext cx="547117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7" name="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863844" y="1777431"/>
            <a:ext cx="900112" cy="900112"/>
          </a:xfrm>
          <a:prstGeom prst="rect">
            <a:avLst/>
          </a:prstGeom>
        </p:spPr>
      </p:pic>
      <p:sp>
        <p:nvSpPr>
          <p:cNvPr id="128" name="Group 16"/>
          <p:cNvSpPr/>
          <p:nvPr/>
        </p:nvSpPr>
        <p:spPr>
          <a:xfrm rot="21600000" flipH="1">
            <a:off x="1995320" y="3202562"/>
            <a:ext cx="1744195" cy="300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 b="1">
                <a:latin typeface="함초롬돋움"/>
                <a:ea typeface="함초롬돋움"/>
                <a:cs typeface="함초롬돋움"/>
              </a:rPr>
              <a:t>바이너리 파일 형식</a:t>
            </a:r>
            <a:endParaRPr lang="ko-KR" altLang="en-US" sz="1400" b="1">
              <a:latin typeface="함초롬돋움"/>
              <a:ea typeface="함초롬돋움"/>
              <a:cs typeface="함초롬돋움"/>
            </a:endParaRPr>
          </a:p>
        </p:txBody>
      </p:sp>
      <p:cxnSp>
        <p:nvCxnSpPr>
          <p:cNvPr id="129" name="직선 연결선 44"/>
          <p:cNvCxnSpPr/>
          <p:nvPr/>
        </p:nvCxnSpPr>
        <p:spPr>
          <a:xfrm>
            <a:off x="624830" y="3956495"/>
            <a:ext cx="547117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0" name="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863844" y="2959246"/>
            <a:ext cx="900112" cy="900112"/>
          </a:xfrm>
          <a:prstGeom prst="rect">
            <a:avLst/>
          </a:prstGeom>
        </p:spPr>
      </p:pic>
      <p:sp>
        <p:nvSpPr>
          <p:cNvPr id="131" name="Group 16"/>
          <p:cNvSpPr/>
          <p:nvPr/>
        </p:nvSpPr>
        <p:spPr>
          <a:xfrm rot="21600000" flipH="1">
            <a:off x="1995320" y="4275399"/>
            <a:ext cx="1744195" cy="294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>
                <a:latin typeface="함초롬돋움"/>
                <a:ea typeface="함초롬돋움"/>
                <a:cs typeface="함초롬돋움"/>
              </a:rPr>
              <a:t>UTF-8</a:t>
            </a:r>
            <a:endParaRPr lang="en-US" altLang="ko-KR" sz="1400" b="1">
              <a:latin typeface="함초롬돋움"/>
              <a:ea typeface="함초롬돋움"/>
              <a:cs typeface="함초롬돋움"/>
            </a:endParaRPr>
          </a:p>
        </p:txBody>
      </p:sp>
      <p:cxnSp>
        <p:nvCxnSpPr>
          <p:cNvPr id="132" name="직선 연결선 44"/>
          <p:cNvCxnSpPr/>
          <p:nvPr/>
        </p:nvCxnSpPr>
        <p:spPr>
          <a:xfrm>
            <a:off x="624830" y="5029331"/>
            <a:ext cx="547117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" name=""/>
          <p:cNvPicPr/>
          <p:nvPr/>
        </p:nvPicPr>
        <p:blipFill rotWithShape="1">
          <a:blip r:embed="rId5"/>
          <a:stretch>
            <a:fillRect/>
          </a:stretch>
        </p:blipFill>
        <p:spPr>
          <a:xfrm>
            <a:off x="863844" y="4032083"/>
            <a:ext cx="900112" cy="900112"/>
          </a:xfrm>
          <a:prstGeom prst="rect">
            <a:avLst/>
          </a:prstGeom>
        </p:spPr>
      </p:pic>
      <p:sp>
        <p:nvSpPr>
          <p:cNvPr id="134" name="Group 16"/>
          <p:cNvSpPr/>
          <p:nvPr/>
        </p:nvSpPr>
        <p:spPr>
          <a:xfrm rot="21600000" flipH="1">
            <a:off x="1995320" y="5432867"/>
            <a:ext cx="1744195" cy="299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u="sng">
                <a:latin typeface="함초롬돋움"/>
                <a:ea typeface="함초롬돋움"/>
                <a:cs typeface="함초롬돋움"/>
              </a:rPr>
              <a:t>LZ77</a:t>
            </a:r>
            <a:endParaRPr lang="en-US" altLang="ko-KR" sz="1400" b="1" u="sng">
              <a:latin typeface="함초롬돋움"/>
              <a:ea typeface="함초롬돋움"/>
              <a:cs typeface="함초롬돋움"/>
            </a:endParaRPr>
          </a:p>
        </p:txBody>
      </p:sp>
      <p:cxnSp>
        <p:nvCxnSpPr>
          <p:cNvPr id="135" name="직선 연결선 44"/>
          <p:cNvCxnSpPr/>
          <p:nvPr/>
        </p:nvCxnSpPr>
        <p:spPr>
          <a:xfrm>
            <a:off x="624830" y="6186799"/>
            <a:ext cx="547117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6" name=""/>
          <p:cNvPicPr/>
          <p:nvPr/>
        </p:nvPicPr>
        <p:blipFill rotWithShape="1">
          <a:blip r:embed="rId6"/>
          <a:stretch>
            <a:fillRect/>
          </a:stretch>
        </p:blipFill>
        <p:spPr>
          <a:xfrm>
            <a:off x="863844" y="5189551"/>
            <a:ext cx="900112" cy="9001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040914" y="0"/>
            <a:ext cx="4151086" cy="6858000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928915"/>
            <a:ext cx="1778000" cy="836385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82288" y="1054719"/>
            <a:ext cx="1819965" cy="495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700">
                <a:solidFill>
                  <a:schemeClr val="lt1"/>
                </a:solidFill>
                <a:latin typeface="Arial"/>
                <a:cs typeface="Arial"/>
              </a:rPr>
              <a:t>설계 요약</a:t>
            </a:r>
            <a:endParaRPr lang="ko-KR" altLang="en-US" sz="2700">
              <a:solidFill>
                <a:schemeClr val="lt1"/>
              </a:solidFill>
              <a:latin typeface="Arial"/>
              <a:cs typeface="Arial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040914" y="0"/>
            <a:ext cx="4151086" cy="6858000"/>
          </a:xfrm>
          <a:prstGeom prst="rect">
            <a:avLst/>
          </a:prstGeom>
          <a:gradFill flip="none" rotWithShape="1">
            <a:gsLst>
              <a:gs pos="0">
                <a:srgbClr val="181e26">
                  <a:alpha val="0"/>
                </a:srgbClr>
              </a:gs>
              <a:gs pos="85000">
                <a:srgbClr val="181e2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7" name="Group 6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12" name="Group 11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6" name="Straight Connector 15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: Shape 24"/>
          <p:cNvSpPr/>
          <p:nvPr/>
        </p:nvSpPr>
        <p:spPr>
          <a:xfrm rot="2700000">
            <a:off x="9764522" y="5407216"/>
            <a:ext cx="1046926" cy="1009384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pic>
        <p:nvPicPr>
          <p:cNvPr id="3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862453" y="0"/>
            <a:ext cx="6467094" cy="6858000"/>
          </a:xfrm>
          <a:prstGeom prst="rect">
            <a:avLst/>
          </a:prstGeom>
        </p:spPr>
      </p:pic>
      <p:sp>
        <p:nvSpPr>
          <p:cNvPr id="31" name=""/>
          <p:cNvSpPr/>
          <p:nvPr/>
        </p:nvSpPr>
        <p:spPr>
          <a:xfrm>
            <a:off x="4607453" y="1962401"/>
            <a:ext cx="2093982" cy="1466598"/>
          </a:xfrm>
          <a:prstGeom prst="cloud">
            <a:avLst/>
          </a:prstGeom>
          <a:solidFill>
            <a:srgbClr val="d8bee4"/>
          </a:solidFill>
          <a:ln w="25400">
            <a:solidFill>
              <a:srgbClr val="3057b9">
                <a:alpha val="70000"/>
              </a:srgb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>
                <a:solidFill>
                  <a:srgbClr val="203a7b"/>
                </a:solidFill>
                <a:latin typeface="한컴 고딕"/>
                <a:ea typeface="한컴 고딕"/>
              </a:rPr>
              <a:t>압축</a:t>
            </a:r>
            <a:endParaRPr lang="ko-KR" altLang="en-US">
              <a:solidFill>
                <a:srgbClr val="203a7b"/>
              </a:solidFill>
              <a:latin typeface="한컴 고딕"/>
            </a:endParaRPr>
          </a:p>
          <a:p>
            <a:pPr algn="ctr">
              <a:defRPr/>
            </a:pPr>
            <a:r>
              <a:rPr lang="ko-KR" altLang="en-US">
                <a:solidFill>
                  <a:srgbClr val="203a7b"/>
                </a:solidFill>
                <a:latin typeface="한컴 고딕"/>
                <a:ea typeface="한컴 고딕"/>
              </a:rPr>
              <a:t>알고리즘</a:t>
            </a:r>
            <a:endParaRPr lang="ko-KR" altLang="en-US">
              <a:solidFill>
                <a:srgbClr val="203a7b"/>
              </a:solidFill>
              <a:latin typeface="한컴 고딕"/>
            </a:endParaRPr>
          </a:p>
        </p:txBody>
      </p:sp>
      <p:sp>
        <p:nvSpPr>
          <p:cNvPr id="32" name=""/>
          <p:cNvSpPr/>
          <p:nvPr/>
        </p:nvSpPr>
        <p:spPr>
          <a:xfrm rot="19483454">
            <a:off x="3573957" y="950644"/>
            <a:ext cx="2226450" cy="1125969"/>
          </a:xfrm>
          <a:prstGeom prst="cloud">
            <a:avLst/>
          </a:prstGeom>
          <a:solidFill>
            <a:srgbClr val="ffef99"/>
          </a:solidFill>
          <a:ln w="25400">
            <a:solidFill>
              <a:srgbClr val="3057b9">
                <a:alpha val="70000"/>
              </a:srgb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rgbClr val="203a7b"/>
                </a:solidFill>
                <a:latin typeface="한컴 고딕"/>
                <a:ea typeface="한컴 고딕"/>
              </a:rPr>
              <a:t>멀티미디어</a:t>
            </a:r>
            <a:endParaRPr lang="ko-KR" altLang="en-US">
              <a:solidFill>
                <a:srgbClr val="203a7b"/>
              </a:solidFill>
              <a:latin typeface="한컴 고딕"/>
            </a:endParaRPr>
          </a:p>
        </p:txBody>
      </p:sp>
      <p:sp>
        <p:nvSpPr>
          <p:cNvPr id="33" name=""/>
          <p:cNvSpPr/>
          <p:nvPr/>
        </p:nvSpPr>
        <p:spPr>
          <a:xfrm rot="727814">
            <a:off x="5820595" y="522712"/>
            <a:ext cx="1892128" cy="1428750"/>
          </a:xfrm>
          <a:prstGeom prst="cloud">
            <a:avLst/>
          </a:prstGeom>
          <a:solidFill>
            <a:srgbClr val="9be5c8"/>
          </a:solidFill>
          <a:ln w="25400">
            <a:solidFill>
              <a:srgbClr val="3057b9">
                <a:alpha val="70000"/>
              </a:srgb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rgbClr val="203a7b"/>
                </a:solidFill>
                <a:latin typeface="한컴 고딕"/>
                <a:ea typeface="한컴 고딕"/>
              </a:rPr>
              <a:t>수학적 원리</a:t>
            </a:r>
            <a:endParaRPr lang="ko-KR" altLang="en-US">
              <a:solidFill>
                <a:srgbClr val="203a7b"/>
              </a:solidFill>
              <a:latin typeface="한컴 고딕"/>
            </a:endParaRPr>
          </a:p>
        </p:txBody>
      </p:sp>
      <p:sp>
        <p:nvSpPr>
          <p:cNvPr id="34" name=""/>
          <p:cNvSpPr/>
          <p:nvPr/>
        </p:nvSpPr>
        <p:spPr>
          <a:xfrm rot="323543">
            <a:off x="6968142" y="1839394"/>
            <a:ext cx="2002980" cy="1448165"/>
          </a:xfrm>
          <a:prstGeom prst="cloud">
            <a:avLst/>
          </a:prstGeom>
          <a:solidFill>
            <a:srgbClr val="ffceb0"/>
          </a:solidFill>
          <a:ln w="25400">
            <a:solidFill>
              <a:srgbClr val="3057b9">
                <a:alpha val="70000"/>
              </a:srgb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rgbClr val="203a7b"/>
                </a:solidFill>
                <a:latin typeface="한컴 고딕"/>
                <a:ea typeface="한컴 고딕"/>
              </a:rPr>
              <a:t>프로젝트 방식</a:t>
            </a:r>
            <a:endParaRPr lang="ko-KR" altLang="en-US">
              <a:solidFill>
                <a:srgbClr val="203a7b"/>
              </a:solidFill>
              <a:latin typeface="한컴 고딕"/>
            </a:endParaRPr>
          </a:p>
        </p:txBody>
      </p:sp>
      <p:sp>
        <p:nvSpPr>
          <p:cNvPr id="35" name=""/>
          <p:cNvSpPr/>
          <p:nvPr/>
        </p:nvSpPr>
        <p:spPr>
          <a:xfrm rot="1108053">
            <a:off x="7194792" y="3490221"/>
            <a:ext cx="1500639" cy="994064"/>
          </a:xfrm>
          <a:prstGeom prst="cloud">
            <a:avLst/>
          </a:prstGeom>
          <a:solidFill>
            <a:srgbClr val="f4e5b2"/>
          </a:solidFill>
          <a:ln w="25400">
            <a:solidFill>
              <a:srgbClr val="3057b9">
                <a:alpha val="70000"/>
              </a:srgb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rgbClr val="203a7b"/>
                </a:solidFill>
                <a:latin typeface="한컴 고딕"/>
                <a:ea typeface="한컴 고딕"/>
              </a:rPr>
              <a:t>압축률</a:t>
            </a:r>
            <a:endParaRPr lang="ko-KR" altLang="en-US">
              <a:solidFill>
                <a:srgbClr val="203a7b"/>
              </a:solidFill>
              <a:latin typeface="한컴 고딕"/>
            </a:endParaRPr>
          </a:p>
        </p:txBody>
      </p:sp>
      <p:sp>
        <p:nvSpPr>
          <p:cNvPr id="36" name=""/>
          <p:cNvSpPr/>
          <p:nvPr/>
        </p:nvSpPr>
        <p:spPr>
          <a:xfrm rot="21077808">
            <a:off x="5486026" y="3371480"/>
            <a:ext cx="1597029" cy="1148845"/>
          </a:xfrm>
          <a:prstGeom prst="cloud">
            <a:avLst/>
          </a:prstGeom>
          <a:solidFill>
            <a:srgbClr val="cdf2e4"/>
          </a:solidFill>
          <a:ln w="25400">
            <a:solidFill>
              <a:srgbClr val="3057b9">
                <a:alpha val="70000"/>
              </a:srgb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solidFill>
                  <a:srgbClr val="203a7b"/>
                </a:solidFill>
                <a:latin typeface="한컴 고딕"/>
                <a:ea typeface="한컴 고딕"/>
              </a:rPr>
              <a:t>LZ77</a:t>
            </a:r>
            <a:endParaRPr lang="en-US" altLang="ko-KR">
              <a:solidFill>
                <a:srgbClr val="203a7b"/>
              </a:solidFill>
              <a:latin typeface="한컴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2953655" y="2028749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95355" y="2028749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0" name="Group 39"/>
          <p:cNvGrpSpPr/>
          <p:nvPr/>
        </p:nvGrpSpPr>
        <p:grpSpPr>
          <a:xfrm rot="0">
            <a:off x="6704460" y="2603541"/>
            <a:ext cx="467009" cy="443788"/>
            <a:chOff x="5465763" y="1358900"/>
            <a:chExt cx="287337" cy="273050"/>
          </a:xfrm>
          <a:solidFill>
            <a:schemeClr val="bg1">
              <a:lumMod val="75000"/>
            </a:schemeClr>
          </a:solidFill>
        </p:grpSpPr>
        <p:sp>
          <p:nvSpPr>
            <p:cNvPr id="41" name="Freeform 567"/>
            <p:cNvSpPr>
              <a:spLocks noEditPoints="1"/>
            </p:cNvSpPr>
            <p:nvPr/>
          </p:nvSpPr>
          <p:spPr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42" name="Freeform 568"/>
            <p:cNvSpPr>
              <a:spLocks noEditPoints="1"/>
            </p:cNvSpPr>
            <p:nvPr/>
          </p:nvSpPr>
          <p:spPr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43" name="Freeform 569"/>
            <p:cNvSpPr/>
            <p:nvPr/>
          </p:nvSpPr>
          <p:spPr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44" name="Freeform 570"/>
            <p:cNvSpPr/>
            <p:nvPr/>
          </p:nvSpPr>
          <p:spPr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</p:grpSp>
      <p:sp>
        <p:nvSpPr>
          <p:cNvPr id="47" name="Freeform: Shape 46"/>
          <p:cNvSpPr/>
          <p:nvPr/>
        </p:nvSpPr>
        <p:spPr>
          <a:xfrm rot="2700000">
            <a:off x="4778978" y="1749407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49" name="Freeform: Shape 48"/>
          <p:cNvSpPr/>
          <p:nvPr/>
        </p:nvSpPr>
        <p:spPr>
          <a:xfrm rot="2700000">
            <a:off x="8220676" y="1749407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4162553" y="5253676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7602110" y="5253676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67" name="Group 50"/>
          <p:cNvGrpSpPr/>
          <p:nvPr/>
        </p:nvGrpSpPr>
        <p:grpSpPr>
          <a:xfrm rot="0">
            <a:off x="3291782" y="2667956"/>
            <a:ext cx="453035" cy="455551"/>
            <a:chOff x="2025650" y="2516188"/>
            <a:chExt cx="285750" cy="287337"/>
          </a:xfrm>
          <a:solidFill>
            <a:schemeClr val="bg1">
              <a:lumMod val="75000"/>
            </a:schemeClr>
          </a:solidFill>
        </p:grpSpPr>
        <p:sp>
          <p:nvSpPr>
            <p:cNvPr id="68" name="Freeform 1153"/>
            <p:cNvSpPr/>
            <p:nvPr/>
          </p:nvSpPr>
          <p:spPr>
            <a:xfrm>
              <a:off x="2187575" y="2554288"/>
              <a:ext cx="38100" cy="107950"/>
            </a:xfrm>
            <a:custGeom>
              <a:avLst/>
              <a:gdLst>
                <a:gd name="T0" fmla="*/ 24 w 95"/>
                <a:gd name="T1" fmla="*/ 271 h 271"/>
                <a:gd name="T2" fmla="*/ 40 w 95"/>
                <a:gd name="T3" fmla="*/ 262 h 271"/>
                <a:gd name="T4" fmla="*/ 58 w 95"/>
                <a:gd name="T5" fmla="*/ 255 h 271"/>
                <a:gd name="T6" fmla="*/ 77 w 95"/>
                <a:gd name="T7" fmla="*/ 249 h 271"/>
                <a:gd name="T8" fmla="*/ 95 w 95"/>
                <a:gd name="T9" fmla="*/ 244 h 271"/>
                <a:gd name="T10" fmla="*/ 95 w 95"/>
                <a:gd name="T11" fmla="*/ 11 h 271"/>
                <a:gd name="T12" fmla="*/ 95 w 95"/>
                <a:gd name="T13" fmla="*/ 7 h 271"/>
                <a:gd name="T14" fmla="*/ 92 w 95"/>
                <a:gd name="T15" fmla="*/ 3 h 271"/>
                <a:gd name="T16" fmla="*/ 88 w 95"/>
                <a:gd name="T17" fmla="*/ 1 h 271"/>
                <a:gd name="T18" fmla="*/ 84 w 95"/>
                <a:gd name="T19" fmla="*/ 0 h 271"/>
                <a:gd name="T20" fmla="*/ 0 w 95"/>
                <a:gd name="T21" fmla="*/ 0 h 271"/>
                <a:gd name="T22" fmla="*/ 0 w 95"/>
                <a:gd name="T23" fmla="*/ 71 h 271"/>
                <a:gd name="T24" fmla="*/ 24 w 95"/>
                <a:gd name="T25" fmla="*/ 71 h 271"/>
                <a:gd name="T26" fmla="*/ 24 w 95"/>
                <a:gd name="T27" fmla="*/ 271 h 271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271">
                  <a:moveTo>
                    <a:pt x="24" y="271"/>
                  </a:moveTo>
                  <a:lnTo>
                    <a:pt x="40" y="262"/>
                  </a:lnTo>
                  <a:lnTo>
                    <a:pt x="58" y="255"/>
                  </a:lnTo>
                  <a:lnTo>
                    <a:pt x="77" y="249"/>
                  </a:lnTo>
                  <a:lnTo>
                    <a:pt x="95" y="244"/>
                  </a:lnTo>
                  <a:lnTo>
                    <a:pt x="95" y="11"/>
                  </a:lnTo>
                  <a:lnTo>
                    <a:pt x="95" y="7"/>
                  </a:lnTo>
                  <a:lnTo>
                    <a:pt x="92" y="3"/>
                  </a:lnTo>
                  <a:lnTo>
                    <a:pt x="88" y="1"/>
                  </a:lnTo>
                  <a:lnTo>
                    <a:pt x="84" y="0"/>
                  </a:lnTo>
                  <a:lnTo>
                    <a:pt x="0" y="0"/>
                  </a:lnTo>
                  <a:lnTo>
                    <a:pt x="0" y="71"/>
                  </a:lnTo>
                  <a:lnTo>
                    <a:pt x="24" y="71"/>
                  </a:lnTo>
                  <a:lnTo>
                    <a:pt x="24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69" name="Freeform 1154"/>
            <p:cNvSpPr/>
            <p:nvPr/>
          </p:nvSpPr>
          <p:spPr>
            <a:xfrm>
              <a:off x="2025650" y="2554288"/>
              <a:ext cx="146050" cy="220663"/>
            </a:xfrm>
            <a:custGeom>
              <a:avLst/>
              <a:gdLst>
                <a:gd name="T0" fmla="*/ 72 w 369"/>
                <a:gd name="T1" fmla="*/ 481 h 554"/>
                <a:gd name="T2" fmla="*/ 72 w 369"/>
                <a:gd name="T3" fmla="*/ 71 h 554"/>
                <a:gd name="T4" fmla="*/ 97 w 369"/>
                <a:gd name="T5" fmla="*/ 71 h 554"/>
                <a:gd name="T6" fmla="*/ 97 w 369"/>
                <a:gd name="T7" fmla="*/ 0 h 554"/>
                <a:gd name="T8" fmla="*/ 12 w 369"/>
                <a:gd name="T9" fmla="*/ 0 h 554"/>
                <a:gd name="T10" fmla="*/ 8 w 369"/>
                <a:gd name="T11" fmla="*/ 1 h 554"/>
                <a:gd name="T12" fmla="*/ 4 w 369"/>
                <a:gd name="T13" fmla="*/ 3 h 554"/>
                <a:gd name="T14" fmla="*/ 1 w 369"/>
                <a:gd name="T15" fmla="*/ 7 h 554"/>
                <a:gd name="T16" fmla="*/ 0 w 369"/>
                <a:gd name="T17" fmla="*/ 11 h 554"/>
                <a:gd name="T18" fmla="*/ 0 w 369"/>
                <a:gd name="T19" fmla="*/ 494 h 554"/>
                <a:gd name="T20" fmla="*/ 1 w 369"/>
                <a:gd name="T21" fmla="*/ 501 h 554"/>
                <a:gd name="T22" fmla="*/ 1 w 369"/>
                <a:gd name="T23" fmla="*/ 508 h 554"/>
                <a:gd name="T24" fmla="*/ 3 w 369"/>
                <a:gd name="T25" fmla="*/ 514 h 554"/>
                <a:gd name="T26" fmla="*/ 4 w 369"/>
                <a:gd name="T27" fmla="*/ 520 h 554"/>
                <a:gd name="T28" fmla="*/ 6 w 369"/>
                <a:gd name="T29" fmla="*/ 525 h 554"/>
                <a:gd name="T30" fmla="*/ 9 w 369"/>
                <a:gd name="T31" fmla="*/ 530 h 554"/>
                <a:gd name="T32" fmla="*/ 12 w 369"/>
                <a:gd name="T33" fmla="*/ 534 h 554"/>
                <a:gd name="T34" fmla="*/ 15 w 369"/>
                <a:gd name="T35" fmla="*/ 538 h 554"/>
                <a:gd name="T36" fmla="*/ 19 w 369"/>
                <a:gd name="T37" fmla="*/ 542 h 554"/>
                <a:gd name="T38" fmla="*/ 24 w 369"/>
                <a:gd name="T39" fmla="*/ 546 h 554"/>
                <a:gd name="T40" fmla="*/ 28 w 369"/>
                <a:gd name="T41" fmla="*/ 548 h 554"/>
                <a:gd name="T42" fmla="*/ 34 w 369"/>
                <a:gd name="T43" fmla="*/ 550 h 554"/>
                <a:gd name="T44" fmla="*/ 40 w 369"/>
                <a:gd name="T45" fmla="*/ 552 h 554"/>
                <a:gd name="T46" fmla="*/ 47 w 369"/>
                <a:gd name="T47" fmla="*/ 553 h 554"/>
                <a:gd name="T48" fmla="*/ 53 w 369"/>
                <a:gd name="T49" fmla="*/ 554 h 554"/>
                <a:gd name="T50" fmla="*/ 61 w 369"/>
                <a:gd name="T51" fmla="*/ 554 h 554"/>
                <a:gd name="T52" fmla="*/ 369 w 369"/>
                <a:gd name="T53" fmla="*/ 554 h 554"/>
                <a:gd name="T54" fmla="*/ 360 w 369"/>
                <a:gd name="T55" fmla="*/ 536 h 554"/>
                <a:gd name="T56" fmla="*/ 351 w 369"/>
                <a:gd name="T57" fmla="*/ 519 h 554"/>
                <a:gd name="T58" fmla="*/ 345 w 369"/>
                <a:gd name="T59" fmla="*/ 501 h 554"/>
                <a:gd name="T60" fmla="*/ 340 w 369"/>
                <a:gd name="T61" fmla="*/ 481 h 554"/>
                <a:gd name="T62" fmla="*/ 72 w 369"/>
                <a:gd name="T63" fmla="*/ 481 h 55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9" h="554">
                  <a:moveTo>
                    <a:pt x="72" y="481"/>
                  </a:moveTo>
                  <a:lnTo>
                    <a:pt x="72" y="71"/>
                  </a:lnTo>
                  <a:lnTo>
                    <a:pt x="97" y="71"/>
                  </a:lnTo>
                  <a:lnTo>
                    <a:pt x="97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494"/>
                  </a:lnTo>
                  <a:lnTo>
                    <a:pt x="1" y="501"/>
                  </a:lnTo>
                  <a:lnTo>
                    <a:pt x="1" y="508"/>
                  </a:lnTo>
                  <a:lnTo>
                    <a:pt x="3" y="514"/>
                  </a:lnTo>
                  <a:lnTo>
                    <a:pt x="4" y="520"/>
                  </a:lnTo>
                  <a:lnTo>
                    <a:pt x="6" y="525"/>
                  </a:lnTo>
                  <a:lnTo>
                    <a:pt x="9" y="530"/>
                  </a:lnTo>
                  <a:lnTo>
                    <a:pt x="12" y="534"/>
                  </a:lnTo>
                  <a:lnTo>
                    <a:pt x="15" y="538"/>
                  </a:lnTo>
                  <a:lnTo>
                    <a:pt x="19" y="542"/>
                  </a:lnTo>
                  <a:lnTo>
                    <a:pt x="24" y="546"/>
                  </a:lnTo>
                  <a:lnTo>
                    <a:pt x="28" y="548"/>
                  </a:lnTo>
                  <a:lnTo>
                    <a:pt x="34" y="550"/>
                  </a:lnTo>
                  <a:lnTo>
                    <a:pt x="40" y="552"/>
                  </a:lnTo>
                  <a:lnTo>
                    <a:pt x="47" y="553"/>
                  </a:lnTo>
                  <a:lnTo>
                    <a:pt x="53" y="554"/>
                  </a:lnTo>
                  <a:lnTo>
                    <a:pt x="61" y="554"/>
                  </a:lnTo>
                  <a:lnTo>
                    <a:pt x="369" y="554"/>
                  </a:lnTo>
                  <a:lnTo>
                    <a:pt x="360" y="536"/>
                  </a:lnTo>
                  <a:lnTo>
                    <a:pt x="351" y="519"/>
                  </a:lnTo>
                  <a:lnTo>
                    <a:pt x="345" y="501"/>
                  </a:lnTo>
                  <a:lnTo>
                    <a:pt x="340" y="481"/>
                  </a:lnTo>
                  <a:lnTo>
                    <a:pt x="72" y="48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70" name="Freeform 1155"/>
            <p:cNvSpPr/>
            <p:nvPr/>
          </p:nvSpPr>
          <p:spPr>
            <a:xfrm>
              <a:off x="2085975" y="2622550"/>
              <a:ext cx="69850" cy="9525"/>
            </a:xfrm>
            <a:custGeom>
              <a:avLst/>
              <a:gdLst>
                <a:gd name="T0" fmla="*/ 164 w 176"/>
                <a:gd name="T1" fmla="*/ 0 h 25"/>
                <a:gd name="T2" fmla="*/ 12 w 176"/>
                <a:gd name="T3" fmla="*/ 0 h 25"/>
                <a:gd name="T4" fmla="*/ 8 w 176"/>
                <a:gd name="T5" fmla="*/ 1 h 25"/>
                <a:gd name="T6" fmla="*/ 4 w 176"/>
                <a:gd name="T7" fmla="*/ 4 h 25"/>
                <a:gd name="T8" fmla="*/ 1 w 176"/>
                <a:gd name="T9" fmla="*/ 7 h 25"/>
                <a:gd name="T10" fmla="*/ 0 w 176"/>
                <a:gd name="T11" fmla="*/ 12 h 25"/>
                <a:gd name="T12" fmla="*/ 1 w 176"/>
                <a:gd name="T13" fmla="*/ 18 h 25"/>
                <a:gd name="T14" fmla="*/ 4 w 176"/>
                <a:gd name="T15" fmla="*/ 21 h 25"/>
                <a:gd name="T16" fmla="*/ 8 w 176"/>
                <a:gd name="T17" fmla="*/ 24 h 25"/>
                <a:gd name="T18" fmla="*/ 12 w 176"/>
                <a:gd name="T19" fmla="*/ 25 h 25"/>
                <a:gd name="T20" fmla="*/ 164 w 176"/>
                <a:gd name="T21" fmla="*/ 25 h 25"/>
                <a:gd name="T22" fmla="*/ 169 w 176"/>
                <a:gd name="T23" fmla="*/ 24 h 25"/>
                <a:gd name="T24" fmla="*/ 172 w 176"/>
                <a:gd name="T25" fmla="*/ 21 h 25"/>
                <a:gd name="T26" fmla="*/ 175 w 176"/>
                <a:gd name="T27" fmla="*/ 18 h 25"/>
                <a:gd name="T28" fmla="*/ 176 w 176"/>
                <a:gd name="T29" fmla="*/ 12 h 25"/>
                <a:gd name="T30" fmla="*/ 175 w 176"/>
                <a:gd name="T31" fmla="*/ 7 h 25"/>
                <a:gd name="T32" fmla="*/ 172 w 176"/>
                <a:gd name="T33" fmla="*/ 4 h 25"/>
                <a:gd name="T34" fmla="*/ 169 w 176"/>
                <a:gd name="T35" fmla="*/ 1 h 25"/>
                <a:gd name="T36" fmla="*/ 164 w 176"/>
                <a:gd name="T37" fmla="*/ 0 h 25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5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8"/>
                  </a:lnTo>
                  <a:lnTo>
                    <a:pt x="4" y="21"/>
                  </a:lnTo>
                  <a:lnTo>
                    <a:pt x="8" y="24"/>
                  </a:lnTo>
                  <a:lnTo>
                    <a:pt x="12" y="25"/>
                  </a:lnTo>
                  <a:lnTo>
                    <a:pt x="164" y="25"/>
                  </a:lnTo>
                  <a:lnTo>
                    <a:pt x="169" y="24"/>
                  </a:lnTo>
                  <a:lnTo>
                    <a:pt x="172" y="21"/>
                  </a:lnTo>
                  <a:lnTo>
                    <a:pt x="175" y="18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4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71" name="Freeform 1156"/>
            <p:cNvSpPr/>
            <p:nvPr/>
          </p:nvSpPr>
          <p:spPr>
            <a:xfrm>
              <a:off x="2085975" y="2651125"/>
              <a:ext cx="69850" cy="9525"/>
            </a:xfrm>
            <a:custGeom>
              <a:avLst/>
              <a:gdLst>
                <a:gd name="T0" fmla="*/ 164 w 176"/>
                <a:gd name="T1" fmla="*/ 0 h 23"/>
                <a:gd name="T2" fmla="*/ 12 w 176"/>
                <a:gd name="T3" fmla="*/ 0 h 23"/>
                <a:gd name="T4" fmla="*/ 8 w 176"/>
                <a:gd name="T5" fmla="*/ 1 h 23"/>
                <a:gd name="T6" fmla="*/ 4 w 176"/>
                <a:gd name="T7" fmla="*/ 3 h 23"/>
                <a:gd name="T8" fmla="*/ 1 w 176"/>
                <a:gd name="T9" fmla="*/ 7 h 23"/>
                <a:gd name="T10" fmla="*/ 0 w 176"/>
                <a:gd name="T11" fmla="*/ 12 h 23"/>
                <a:gd name="T12" fmla="*/ 1 w 176"/>
                <a:gd name="T13" fmla="*/ 16 h 23"/>
                <a:gd name="T14" fmla="*/ 4 w 176"/>
                <a:gd name="T15" fmla="*/ 20 h 23"/>
                <a:gd name="T16" fmla="*/ 8 w 176"/>
                <a:gd name="T17" fmla="*/ 23 h 23"/>
                <a:gd name="T18" fmla="*/ 12 w 176"/>
                <a:gd name="T19" fmla="*/ 23 h 23"/>
                <a:gd name="T20" fmla="*/ 164 w 176"/>
                <a:gd name="T21" fmla="*/ 23 h 23"/>
                <a:gd name="T22" fmla="*/ 169 w 176"/>
                <a:gd name="T23" fmla="*/ 23 h 23"/>
                <a:gd name="T24" fmla="*/ 172 w 176"/>
                <a:gd name="T25" fmla="*/ 20 h 23"/>
                <a:gd name="T26" fmla="*/ 175 w 176"/>
                <a:gd name="T27" fmla="*/ 16 h 23"/>
                <a:gd name="T28" fmla="*/ 176 w 176"/>
                <a:gd name="T29" fmla="*/ 12 h 23"/>
                <a:gd name="T30" fmla="*/ 175 w 176"/>
                <a:gd name="T31" fmla="*/ 7 h 23"/>
                <a:gd name="T32" fmla="*/ 172 w 176"/>
                <a:gd name="T33" fmla="*/ 3 h 23"/>
                <a:gd name="T34" fmla="*/ 169 w 176"/>
                <a:gd name="T35" fmla="*/ 1 h 23"/>
                <a:gd name="T36" fmla="*/ 164 w 176"/>
                <a:gd name="T37" fmla="*/ 0 h 23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3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72" name="Freeform 1157"/>
            <p:cNvSpPr/>
            <p:nvPr/>
          </p:nvSpPr>
          <p:spPr>
            <a:xfrm>
              <a:off x="2085975" y="2679700"/>
              <a:ext cx="69850" cy="9525"/>
            </a:xfrm>
            <a:custGeom>
              <a:avLst/>
              <a:gdLst>
                <a:gd name="T0" fmla="*/ 176 w 176"/>
                <a:gd name="T1" fmla="*/ 11 h 23"/>
                <a:gd name="T2" fmla="*/ 175 w 176"/>
                <a:gd name="T3" fmla="*/ 7 h 23"/>
                <a:gd name="T4" fmla="*/ 172 w 176"/>
                <a:gd name="T5" fmla="*/ 3 h 23"/>
                <a:gd name="T6" fmla="*/ 169 w 176"/>
                <a:gd name="T7" fmla="*/ 1 h 23"/>
                <a:gd name="T8" fmla="*/ 164 w 176"/>
                <a:gd name="T9" fmla="*/ 0 h 23"/>
                <a:gd name="T10" fmla="*/ 12 w 176"/>
                <a:gd name="T11" fmla="*/ 0 h 23"/>
                <a:gd name="T12" fmla="*/ 8 w 176"/>
                <a:gd name="T13" fmla="*/ 1 h 23"/>
                <a:gd name="T14" fmla="*/ 4 w 176"/>
                <a:gd name="T15" fmla="*/ 3 h 23"/>
                <a:gd name="T16" fmla="*/ 1 w 176"/>
                <a:gd name="T17" fmla="*/ 7 h 23"/>
                <a:gd name="T18" fmla="*/ 0 w 176"/>
                <a:gd name="T19" fmla="*/ 11 h 23"/>
                <a:gd name="T20" fmla="*/ 1 w 176"/>
                <a:gd name="T21" fmla="*/ 16 h 23"/>
                <a:gd name="T22" fmla="*/ 4 w 176"/>
                <a:gd name="T23" fmla="*/ 20 h 23"/>
                <a:gd name="T24" fmla="*/ 8 w 176"/>
                <a:gd name="T25" fmla="*/ 22 h 23"/>
                <a:gd name="T26" fmla="*/ 12 w 176"/>
                <a:gd name="T27" fmla="*/ 23 h 23"/>
                <a:gd name="T28" fmla="*/ 164 w 176"/>
                <a:gd name="T29" fmla="*/ 23 h 23"/>
                <a:gd name="T30" fmla="*/ 169 w 176"/>
                <a:gd name="T31" fmla="*/ 22 h 23"/>
                <a:gd name="T32" fmla="*/ 172 w 176"/>
                <a:gd name="T33" fmla="*/ 20 h 23"/>
                <a:gd name="T34" fmla="*/ 175 w 176"/>
                <a:gd name="T35" fmla="*/ 16 h 23"/>
                <a:gd name="T36" fmla="*/ 176 w 176"/>
                <a:gd name="T37" fmla="*/ 11 h 23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76" y="11"/>
                  </a:move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2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2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73" name="Freeform 1158"/>
            <p:cNvSpPr/>
            <p:nvPr/>
          </p:nvSpPr>
          <p:spPr>
            <a:xfrm>
              <a:off x="2085975" y="2708275"/>
              <a:ext cx="44450" cy="9525"/>
            </a:xfrm>
            <a:custGeom>
              <a:avLst/>
              <a:gdLst>
                <a:gd name="T0" fmla="*/ 12 w 115"/>
                <a:gd name="T1" fmla="*/ 0 h 24"/>
                <a:gd name="T2" fmla="*/ 8 w 115"/>
                <a:gd name="T3" fmla="*/ 1 h 24"/>
                <a:gd name="T4" fmla="*/ 4 w 115"/>
                <a:gd name="T5" fmla="*/ 3 h 24"/>
                <a:gd name="T6" fmla="*/ 1 w 115"/>
                <a:gd name="T7" fmla="*/ 8 h 24"/>
                <a:gd name="T8" fmla="*/ 0 w 115"/>
                <a:gd name="T9" fmla="*/ 12 h 24"/>
                <a:gd name="T10" fmla="*/ 1 w 115"/>
                <a:gd name="T11" fmla="*/ 17 h 24"/>
                <a:gd name="T12" fmla="*/ 4 w 115"/>
                <a:gd name="T13" fmla="*/ 21 h 24"/>
                <a:gd name="T14" fmla="*/ 8 w 115"/>
                <a:gd name="T15" fmla="*/ 23 h 24"/>
                <a:gd name="T16" fmla="*/ 12 w 115"/>
                <a:gd name="T17" fmla="*/ 24 h 24"/>
                <a:gd name="T18" fmla="*/ 104 w 115"/>
                <a:gd name="T19" fmla="*/ 24 h 24"/>
                <a:gd name="T20" fmla="*/ 108 w 115"/>
                <a:gd name="T21" fmla="*/ 23 h 24"/>
                <a:gd name="T22" fmla="*/ 112 w 115"/>
                <a:gd name="T23" fmla="*/ 21 h 24"/>
                <a:gd name="T24" fmla="*/ 114 w 115"/>
                <a:gd name="T25" fmla="*/ 17 h 24"/>
                <a:gd name="T26" fmla="*/ 115 w 115"/>
                <a:gd name="T27" fmla="*/ 12 h 24"/>
                <a:gd name="T28" fmla="*/ 114 w 115"/>
                <a:gd name="T29" fmla="*/ 8 h 24"/>
                <a:gd name="T30" fmla="*/ 112 w 115"/>
                <a:gd name="T31" fmla="*/ 3 h 24"/>
                <a:gd name="T32" fmla="*/ 108 w 115"/>
                <a:gd name="T33" fmla="*/ 1 h 24"/>
                <a:gd name="T34" fmla="*/ 104 w 115"/>
                <a:gd name="T35" fmla="*/ 0 h 24"/>
                <a:gd name="T36" fmla="*/ 12 w 115"/>
                <a:gd name="T37" fmla="*/ 0 h 2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5" h="24">
                  <a:moveTo>
                    <a:pt x="12" y="0"/>
                  </a:moveTo>
                  <a:lnTo>
                    <a:pt x="8" y="1"/>
                  </a:lnTo>
                  <a:lnTo>
                    <a:pt x="4" y="3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04" y="24"/>
                  </a:lnTo>
                  <a:lnTo>
                    <a:pt x="108" y="23"/>
                  </a:lnTo>
                  <a:lnTo>
                    <a:pt x="112" y="21"/>
                  </a:lnTo>
                  <a:lnTo>
                    <a:pt x="114" y="17"/>
                  </a:lnTo>
                  <a:lnTo>
                    <a:pt x="115" y="12"/>
                  </a:lnTo>
                  <a:lnTo>
                    <a:pt x="114" y="8"/>
                  </a:lnTo>
                  <a:lnTo>
                    <a:pt x="112" y="3"/>
                  </a:lnTo>
                  <a:lnTo>
                    <a:pt x="108" y="1"/>
                  </a:lnTo>
                  <a:lnTo>
                    <a:pt x="104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74" name="Freeform 1159"/>
            <p:cNvSpPr>
              <a:spLocks noEditPoints="1"/>
            </p:cNvSpPr>
            <p:nvPr/>
          </p:nvSpPr>
          <p:spPr>
            <a:xfrm>
              <a:off x="2168525" y="2660650"/>
              <a:ext cx="142875" cy="142875"/>
            </a:xfrm>
            <a:custGeom>
              <a:avLst/>
              <a:gdLst>
                <a:gd name="T0" fmla="*/ 157 w 361"/>
                <a:gd name="T1" fmla="*/ 259 h 362"/>
                <a:gd name="T2" fmla="*/ 84 w 361"/>
                <a:gd name="T3" fmla="*/ 186 h 362"/>
                <a:gd name="T4" fmla="*/ 84 w 361"/>
                <a:gd name="T5" fmla="*/ 176 h 362"/>
                <a:gd name="T6" fmla="*/ 91 w 361"/>
                <a:gd name="T7" fmla="*/ 170 h 362"/>
                <a:gd name="T8" fmla="*/ 101 w 361"/>
                <a:gd name="T9" fmla="*/ 170 h 362"/>
                <a:gd name="T10" fmla="*/ 156 w 361"/>
                <a:gd name="T11" fmla="*/ 224 h 362"/>
                <a:gd name="T12" fmla="*/ 260 w 361"/>
                <a:gd name="T13" fmla="*/ 111 h 362"/>
                <a:gd name="T14" fmla="*/ 266 w 361"/>
                <a:gd name="T15" fmla="*/ 109 h 362"/>
                <a:gd name="T16" fmla="*/ 271 w 361"/>
                <a:gd name="T17" fmla="*/ 111 h 362"/>
                <a:gd name="T18" fmla="*/ 275 w 361"/>
                <a:gd name="T19" fmla="*/ 116 h 362"/>
                <a:gd name="T20" fmla="*/ 276 w 361"/>
                <a:gd name="T21" fmla="*/ 125 h 362"/>
                <a:gd name="T22" fmla="*/ 180 w 361"/>
                <a:gd name="T23" fmla="*/ 0 h 362"/>
                <a:gd name="T24" fmla="*/ 143 w 361"/>
                <a:gd name="T25" fmla="*/ 4 h 362"/>
                <a:gd name="T26" fmla="*/ 110 w 361"/>
                <a:gd name="T27" fmla="*/ 14 h 362"/>
                <a:gd name="T28" fmla="*/ 79 w 361"/>
                <a:gd name="T29" fmla="*/ 32 h 362"/>
                <a:gd name="T30" fmla="*/ 53 w 361"/>
                <a:gd name="T31" fmla="*/ 54 h 362"/>
                <a:gd name="T32" fmla="*/ 30 w 361"/>
                <a:gd name="T33" fmla="*/ 81 h 362"/>
                <a:gd name="T34" fmla="*/ 14 w 361"/>
                <a:gd name="T35" fmla="*/ 111 h 362"/>
                <a:gd name="T36" fmla="*/ 3 w 361"/>
                <a:gd name="T37" fmla="*/ 145 h 362"/>
                <a:gd name="T38" fmla="*/ 0 w 361"/>
                <a:gd name="T39" fmla="*/ 182 h 362"/>
                <a:gd name="T40" fmla="*/ 3 w 361"/>
                <a:gd name="T41" fmla="*/ 217 h 362"/>
                <a:gd name="T42" fmla="*/ 14 w 361"/>
                <a:gd name="T43" fmla="*/ 252 h 362"/>
                <a:gd name="T44" fmla="*/ 30 w 361"/>
                <a:gd name="T45" fmla="*/ 283 h 362"/>
                <a:gd name="T46" fmla="*/ 53 w 361"/>
                <a:gd name="T47" fmla="*/ 309 h 362"/>
                <a:gd name="T48" fmla="*/ 79 w 361"/>
                <a:gd name="T49" fmla="*/ 331 h 362"/>
                <a:gd name="T50" fmla="*/ 110 w 361"/>
                <a:gd name="T51" fmla="*/ 348 h 362"/>
                <a:gd name="T52" fmla="*/ 143 w 361"/>
                <a:gd name="T53" fmla="*/ 358 h 362"/>
                <a:gd name="T54" fmla="*/ 180 w 361"/>
                <a:gd name="T55" fmla="*/ 362 h 362"/>
                <a:gd name="T56" fmla="*/ 217 w 361"/>
                <a:gd name="T57" fmla="*/ 358 h 362"/>
                <a:gd name="T58" fmla="*/ 251 w 361"/>
                <a:gd name="T59" fmla="*/ 348 h 362"/>
                <a:gd name="T60" fmla="*/ 281 w 361"/>
                <a:gd name="T61" fmla="*/ 331 h 362"/>
                <a:gd name="T62" fmla="*/ 308 w 361"/>
                <a:gd name="T63" fmla="*/ 309 h 362"/>
                <a:gd name="T64" fmla="*/ 330 w 361"/>
                <a:gd name="T65" fmla="*/ 283 h 362"/>
                <a:gd name="T66" fmla="*/ 346 w 361"/>
                <a:gd name="T67" fmla="*/ 252 h 362"/>
                <a:gd name="T68" fmla="*/ 357 w 361"/>
                <a:gd name="T69" fmla="*/ 217 h 362"/>
                <a:gd name="T70" fmla="*/ 361 w 361"/>
                <a:gd name="T71" fmla="*/ 182 h 362"/>
                <a:gd name="T72" fmla="*/ 357 w 361"/>
                <a:gd name="T73" fmla="*/ 145 h 362"/>
                <a:gd name="T74" fmla="*/ 346 w 361"/>
                <a:gd name="T75" fmla="*/ 111 h 362"/>
                <a:gd name="T76" fmla="*/ 330 w 361"/>
                <a:gd name="T77" fmla="*/ 81 h 362"/>
                <a:gd name="T78" fmla="*/ 308 w 361"/>
                <a:gd name="T79" fmla="*/ 54 h 362"/>
                <a:gd name="T80" fmla="*/ 281 w 361"/>
                <a:gd name="T81" fmla="*/ 32 h 362"/>
                <a:gd name="T82" fmla="*/ 251 w 361"/>
                <a:gd name="T83" fmla="*/ 14 h 362"/>
                <a:gd name="T84" fmla="*/ 217 w 361"/>
                <a:gd name="T85" fmla="*/ 4 h 362"/>
                <a:gd name="T86" fmla="*/ 180 w 361"/>
                <a:gd name="T87" fmla="*/ 0 h 362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1" h="362">
                  <a:moveTo>
                    <a:pt x="273" y="130"/>
                  </a:moveTo>
                  <a:lnTo>
                    <a:pt x="157" y="259"/>
                  </a:lnTo>
                  <a:lnTo>
                    <a:pt x="87" y="190"/>
                  </a:lnTo>
                  <a:lnTo>
                    <a:pt x="84" y="186"/>
                  </a:lnTo>
                  <a:lnTo>
                    <a:pt x="83" y="182"/>
                  </a:lnTo>
                  <a:lnTo>
                    <a:pt x="84" y="176"/>
                  </a:lnTo>
                  <a:lnTo>
                    <a:pt x="87" y="172"/>
                  </a:lnTo>
                  <a:lnTo>
                    <a:pt x="91" y="170"/>
                  </a:lnTo>
                  <a:lnTo>
                    <a:pt x="96" y="169"/>
                  </a:lnTo>
                  <a:lnTo>
                    <a:pt x="101" y="170"/>
                  </a:lnTo>
                  <a:lnTo>
                    <a:pt x="105" y="172"/>
                  </a:lnTo>
                  <a:lnTo>
                    <a:pt x="156" y="224"/>
                  </a:lnTo>
                  <a:lnTo>
                    <a:pt x="256" y="113"/>
                  </a:lnTo>
                  <a:lnTo>
                    <a:pt x="260" y="111"/>
                  </a:lnTo>
                  <a:lnTo>
                    <a:pt x="264" y="109"/>
                  </a:lnTo>
                  <a:lnTo>
                    <a:pt x="266" y="109"/>
                  </a:lnTo>
                  <a:lnTo>
                    <a:pt x="268" y="110"/>
                  </a:lnTo>
                  <a:lnTo>
                    <a:pt x="271" y="111"/>
                  </a:lnTo>
                  <a:lnTo>
                    <a:pt x="272" y="112"/>
                  </a:lnTo>
                  <a:lnTo>
                    <a:pt x="275" y="116"/>
                  </a:lnTo>
                  <a:lnTo>
                    <a:pt x="276" y="121"/>
                  </a:lnTo>
                  <a:lnTo>
                    <a:pt x="276" y="125"/>
                  </a:lnTo>
                  <a:lnTo>
                    <a:pt x="273" y="130"/>
                  </a:lnTo>
                  <a:close/>
                  <a:moveTo>
                    <a:pt x="180" y="0"/>
                  </a:moveTo>
                  <a:lnTo>
                    <a:pt x="162" y="1"/>
                  </a:lnTo>
                  <a:lnTo>
                    <a:pt x="143" y="4"/>
                  </a:lnTo>
                  <a:lnTo>
                    <a:pt x="126" y="8"/>
                  </a:lnTo>
                  <a:lnTo>
                    <a:pt x="110" y="14"/>
                  </a:lnTo>
                  <a:lnTo>
                    <a:pt x="94" y="23"/>
                  </a:lnTo>
                  <a:lnTo>
                    <a:pt x="79" y="32"/>
                  </a:lnTo>
                  <a:lnTo>
                    <a:pt x="65" y="42"/>
                  </a:lnTo>
                  <a:lnTo>
                    <a:pt x="53" y="54"/>
                  </a:lnTo>
                  <a:lnTo>
                    <a:pt x="40" y="66"/>
                  </a:lnTo>
                  <a:lnTo>
                    <a:pt x="30" y="81"/>
                  </a:lnTo>
                  <a:lnTo>
                    <a:pt x="21" y="96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3" y="145"/>
                  </a:lnTo>
                  <a:lnTo>
                    <a:pt x="1" y="163"/>
                  </a:lnTo>
                  <a:lnTo>
                    <a:pt x="0" y="182"/>
                  </a:lnTo>
                  <a:lnTo>
                    <a:pt x="1" y="200"/>
                  </a:lnTo>
                  <a:lnTo>
                    <a:pt x="3" y="217"/>
                  </a:lnTo>
                  <a:lnTo>
                    <a:pt x="8" y="235"/>
                  </a:lnTo>
                  <a:lnTo>
                    <a:pt x="14" y="252"/>
                  </a:lnTo>
                  <a:lnTo>
                    <a:pt x="21" y="267"/>
                  </a:lnTo>
                  <a:lnTo>
                    <a:pt x="30" y="283"/>
                  </a:lnTo>
                  <a:lnTo>
                    <a:pt x="40" y="296"/>
                  </a:lnTo>
                  <a:lnTo>
                    <a:pt x="53" y="309"/>
                  </a:lnTo>
                  <a:lnTo>
                    <a:pt x="65" y="320"/>
                  </a:lnTo>
                  <a:lnTo>
                    <a:pt x="79" y="331"/>
                  </a:lnTo>
                  <a:lnTo>
                    <a:pt x="94" y="340"/>
                  </a:lnTo>
                  <a:lnTo>
                    <a:pt x="110" y="348"/>
                  </a:lnTo>
                  <a:lnTo>
                    <a:pt x="126" y="354"/>
                  </a:lnTo>
                  <a:lnTo>
                    <a:pt x="143" y="358"/>
                  </a:lnTo>
                  <a:lnTo>
                    <a:pt x="162" y="361"/>
                  </a:lnTo>
                  <a:lnTo>
                    <a:pt x="180" y="362"/>
                  </a:lnTo>
                  <a:lnTo>
                    <a:pt x="199" y="361"/>
                  </a:lnTo>
                  <a:lnTo>
                    <a:pt x="217" y="358"/>
                  </a:lnTo>
                  <a:lnTo>
                    <a:pt x="234" y="354"/>
                  </a:lnTo>
                  <a:lnTo>
                    <a:pt x="251" y="348"/>
                  </a:lnTo>
                  <a:lnTo>
                    <a:pt x="266" y="340"/>
                  </a:lnTo>
                  <a:lnTo>
                    <a:pt x="281" y="331"/>
                  </a:lnTo>
                  <a:lnTo>
                    <a:pt x="295" y="320"/>
                  </a:lnTo>
                  <a:lnTo>
                    <a:pt x="308" y="309"/>
                  </a:lnTo>
                  <a:lnTo>
                    <a:pt x="320" y="296"/>
                  </a:lnTo>
                  <a:lnTo>
                    <a:pt x="330" y="283"/>
                  </a:lnTo>
                  <a:lnTo>
                    <a:pt x="339" y="267"/>
                  </a:lnTo>
                  <a:lnTo>
                    <a:pt x="346" y="252"/>
                  </a:lnTo>
                  <a:lnTo>
                    <a:pt x="352" y="235"/>
                  </a:lnTo>
                  <a:lnTo>
                    <a:pt x="357" y="217"/>
                  </a:lnTo>
                  <a:lnTo>
                    <a:pt x="360" y="200"/>
                  </a:lnTo>
                  <a:lnTo>
                    <a:pt x="361" y="182"/>
                  </a:lnTo>
                  <a:lnTo>
                    <a:pt x="360" y="163"/>
                  </a:lnTo>
                  <a:lnTo>
                    <a:pt x="357" y="145"/>
                  </a:lnTo>
                  <a:lnTo>
                    <a:pt x="352" y="128"/>
                  </a:lnTo>
                  <a:lnTo>
                    <a:pt x="346" y="111"/>
                  </a:lnTo>
                  <a:lnTo>
                    <a:pt x="339" y="96"/>
                  </a:lnTo>
                  <a:lnTo>
                    <a:pt x="330" y="81"/>
                  </a:lnTo>
                  <a:lnTo>
                    <a:pt x="320" y="66"/>
                  </a:lnTo>
                  <a:lnTo>
                    <a:pt x="308" y="54"/>
                  </a:lnTo>
                  <a:lnTo>
                    <a:pt x="295" y="42"/>
                  </a:lnTo>
                  <a:lnTo>
                    <a:pt x="281" y="32"/>
                  </a:lnTo>
                  <a:lnTo>
                    <a:pt x="266" y="23"/>
                  </a:lnTo>
                  <a:lnTo>
                    <a:pt x="251" y="14"/>
                  </a:lnTo>
                  <a:lnTo>
                    <a:pt x="234" y="8"/>
                  </a:lnTo>
                  <a:lnTo>
                    <a:pt x="217" y="4"/>
                  </a:lnTo>
                  <a:lnTo>
                    <a:pt x="199" y="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  <p:sp>
          <p:nvSpPr>
            <p:cNvPr id="75" name="Freeform 1160"/>
            <p:cNvSpPr/>
            <p:nvPr/>
          </p:nvSpPr>
          <p:spPr>
            <a:xfrm>
              <a:off x="2073275" y="2516188"/>
              <a:ext cx="104775" cy="82550"/>
            </a:xfrm>
            <a:custGeom>
              <a:avLst/>
              <a:gdLst>
                <a:gd name="T0" fmla="*/ 253 w 264"/>
                <a:gd name="T1" fmla="*/ 205 h 205"/>
                <a:gd name="T2" fmla="*/ 261 w 264"/>
                <a:gd name="T3" fmla="*/ 202 h 205"/>
                <a:gd name="T4" fmla="*/ 264 w 264"/>
                <a:gd name="T5" fmla="*/ 193 h 205"/>
                <a:gd name="T6" fmla="*/ 263 w 264"/>
                <a:gd name="T7" fmla="*/ 56 h 205"/>
                <a:gd name="T8" fmla="*/ 257 w 264"/>
                <a:gd name="T9" fmla="*/ 49 h 205"/>
                <a:gd name="T10" fmla="*/ 215 w 264"/>
                <a:gd name="T11" fmla="*/ 48 h 205"/>
                <a:gd name="T12" fmla="*/ 204 w 264"/>
                <a:gd name="T13" fmla="*/ 43 h 205"/>
                <a:gd name="T14" fmla="*/ 200 w 264"/>
                <a:gd name="T15" fmla="*/ 32 h 205"/>
                <a:gd name="T16" fmla="*/ 191 w 264"/>
                <a:gd name="T17" fmla="*/ 19 h 205"/>
                <a:gd name="T18" fmla="*/ 176 w 264"/>
                <a:gd name="T19" fmla="*/ 9 h 205"/>
                <a:gd name="T20" fmla="*/ 167 w 264"/>
                <a:gd name="T21" fmla="*/ 5 h 205"/>
                <a:gd name="T22" fmla="*/ 164 w 264"/>
                <a:gd name="T23" fmla="*/ 4 h 205"/>
                <a:gd name="T24" fmla="*/ 160 w 264"/>
                <a:gd name="T25" fmla="*/ 4 h 205"/>
                <a:gd name="T26" fmla="*/ 157 w 264"/>
                <a:gd name="T27" fmla="*/ 3 h 205"/>
                <a:gd name="T28" fmla="*/ 153 w 264"/>
                <a:gd name="T29" fmla="*/ 2 h 205"/>
                <a:gd name="T30" fmla="*/ 149 w 264"/>
                <a:gd name="T31" fmla="*/ 1 h 205"/>
                <a:gd name="T32" fmla="*/ 145 w 264"/>
                <a:gd name="T33" fmla="*/ 1 h 205"/>
                <a:gd name="T34" fmla="*/ 139 w 264"/>
                <a:gd name="T35" fmla="*/ 0 h 205"/>
                <a:gd name="T36" fmla="*/ 130 w 264"/>
                <a:gd name="T37" fmla="*/ 0 h 205"/>
                <a:gd name="T38" fmla="*/ 123 w 264"/>
                <a:gd name="T39" fmla="*/ 1 h 205"/>
                <a:gd name="T40" fmla="*/ 119 w 264"/>
                <a:gd name="T41" fmla="*/ 1 h 205"/>
                <a:gd name="T42" fmla="*/ 115 w 264"/>
                <a:gd name="T43" fmla="*/ 2 h 205"/>
                <a:gd name="T44" fmla="*/ 111 w 264"/>
                <a:gd name="T45" fmla="*/ 3 h 205"/>
                <a:gd name="T46" fmla="*/ 108 w 264"/>
                <a:gd name="T47" fmla="*/ 4 h 205"/>
                <a:gd name="T48" fmla="*/ 104 w 264"/>
                <a:gd name="T49" fmla="*/ 4 h 205"/>
                <a:gd name="T50" fmla="*/ 101 w 264"/>
                <a:gd name="T51" fmla="*/ 5 h 205"/>
                <a:gd name="T52" fmla="*/ 92 w 264"/>
                <a:gd name="T53" fmla="*/ 9 h 205"/>
                <a:gd name="T54" fmla="*/ 78 w 264"/>
                <a:gd name="T55" fmla="*/ 19 h 205"/>
                <a:gd name="T56" fmla="*/ 68 w 264"/>
                <a:gd name="T57" fmla="*/ 32 h 205"/>
                <a:gd name="T58" fmla="*/ 64 w 264"/>
                <a:gd name="T59" fmla="*/ 43 h 205"/>
                <a:gd name="T60" fmla="*/ 53 w 264"/>
                <a:gd name="T61" fmla="*/ 48 h 205"/>
                <a:gd name="T62" fmla="*/ 7 w 264"/>
                <a:gd name="T63" fmla="*/ 49 h 205"/>
                <a:gd name="T64" fmla="*/ 0 w 264"/>
                <a:gd name="T65" fmla="*/ 56 h 205"/>
                <a:gd name="T66" fmla="*/ 0 w 264"/>
                <a:gd name="T67" fmla="*/ 193 h 205"/>
                <a:gd name="T68" fmla="*/ 3 w 264"/>
                <a:gd name="T69" fmla="*/ 202 h 205"/>
                <a:gd name="T70" fmla="*/ 11 w 264"/>
                <a:gd name="T71" fmla="*/ 205 h 205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4" h="205">
                  <a:moveTo>
                    <a:pt x="11" y="205"/>
                  </a:moveTo>
                  <a:lnTo>
                    <a:pt x="253" y="205"/>
                  </a:lnTo>
                  <a:lnTo>
                    <a:pt x="257" y="204"/>
                  </a:lnTo>
                  <a:lnTo>
                    <a:pt x="261" y="202"/>
                  </a:lnTo>
                  <a:lnTo>
                    <a:pt x="263" y="198"/>
                  </a:lnTo>
                  <a:lnTo>
                    <a:pt x="264" y="193"/>
                  </a:lnTo>
                  <a:lnTo>
                    <a:pt x="264" y="60"/>
                  </a:lnTo>
                  <a:lnTo>
                    <a:pt x="263" y="56"/>
                  </a:lnTo>
                  <a:lnTo>
                    <a:pt x="261" y="52"/>
                  </a:lnTo>
                  <a:lnTo>
                    <a:pt x="257" y="49"/>
                  </a:lnTo>
                  <a:lnTo>
                    <a:pt x="253" y="48"/>
                  </a:lnTo>
                  <a:lnTo>
                    <a:pt x="215" y="48"/>
                  </a:lnTo>
                  <a:lnTo>
                    <a:pt x="206" y="48"/>
                  </a:lnTo>
                  <a:lnTo>
                    <a:pt x="204" y="43"/>
                  </a:lnTo>
                  <a:lnTo>
                    <a:pt x="202" y="38"/>
                  </a:lnTo>
                  <a:lnTo>
                    <a:pt x="200" y="32"/>
                  </a:lnTo>
                  <a:lnTo>
                    <a:pt x="196" y="26"/>
                  </a:lnTo>
                  <a:lnTo>
                    <a:pt x="191" y="19"/>
                  </a:lnTo>
                  <a:lnTo>
                    <a:pt x="185" y="14"/>
                  </a:lnTo>
                  <a:lnTo>
                    <a:pt x="176" y="9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4" y="4"/>
                  </a:lnTo>
                  <a:lnTo>
                    <a:pt x="161" y="4"/>
                  </a:lnTo>
                  <a:lnTo>
                    <a:pt x="160" y="4"/>
                  </a:lnTo>
                  <a:lnTo>
                    <a:pt x="159" y="4"/>
                  </a:lnTo>
                  <a:lnTo>
                    <a:pt x="157" y="3"/>
                  </a:lnTo>
                  <a:lnTo>
                    <a:pt x="154" y="2"/>
                  </a:lnTo>
                  <a:lnTo>
                    <a:pt x="153" y="2"/>
                  </a:lnTo>
                  <a:lnTo>
                    <a:pt x="152" y="1"/>
                  </a:lnTo>
                  <a:lnTo>
                    <a:pt x="149" y="1"/>
                  </a:lnTo>
                  <a:lnTo>
                    <a:pt x="146" y="1"/>
                  </a:lnTo>
                  <a:lnTo>
                    <a:pt x="145" y="1"/>
                  </a:lnTo>
                  <a:lnTo>
                    <a:pt x="143" y="1"/>
                  </a:lnTo>
                  <a:lnTo>
                    <a:pt x="139" y="0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1"/>
                  </a:lnTo>
                  <a:lnTo>
                    <a:pt x="123" y="1"/>
                  </a:lnTo>
                  <a:lnTo>
                    <a:pt x="122" y="1"/>
                  </a:lnTo>
                  <a:lnTo>
                    <a:pt x="119" y="1"/>
                  </a:lnTo>
                  <a:lnTo>
                    <a:pt x="116" y="1"/>
                  </a:lnTo>
                  <a:lnTo>
                    <a:pt x="115" y="2"/>
                  </a:lnTo>
                  <a:lnTo>
                    <a:pt x="114" y="2"/>
                  </a:lnTo>
                  <a:lnTo>
                    <a:pt x="111" y="3"/>
                  </a:lnTo>
                  <a:lnTo>
                    <a:pt x="109" y="4"/>
                  </a:lnTo>
                  <a:lnTo>
                    <a:pt x="108" y="4"/>
                  </a:lnTo>
                  <a:lnTo>
                    <a:pt x="107" y="4"/>
                  </a:lnTo>
                  <a:lnTo>
                    <a:pt x="104" y="4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92" y="9"/>
                  </a:lnTo>
                  <a:lnTo>
                    <a:pt x="84" y="14"/>
                  </a:lnTo>
                  <a:lnTo>
                    <a:pt x="78" y="19"/>
                  </a:lnTo>
                  <a:lnTo>
                    <a:pt x="72" y="26"/>
                  </a:lnTo>
                  <a:lnTo>
                    <a:pt x="68" y="32"/>
                  </a:lnTo>
                  <a:lnTo>
                    <a:pt x="66" y="38"/>
                  </a:lnTo>
                  <a:lnTo>
                    <a:pt x="64" y="43"/>
                  </a:lnTo>
                  <a:lnTo>
                    <a:pt x="62" y="48"/>
                  </a:lnTo>
                  <a:lnTo>
                    <a:pt x="53" y="48"/>
                  </a:lnTo>
                  <a:lnTo>
                    <a:pt x="11" y="48"/>
                  </a:lnTo>
                  <a:lnTo>
                    <a:pt x="7" y="49"/>
                  </a:lnTo>
                  <a:lnTo>
                    <a:pt x="3" y="52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0" y="193"/>
                  </a:lnTo>
                  <a:lnTo>
                    <a:pt x="0" y="198"/>
                  </a:lnTo>
                  <a:lnTo>
                    <a:pt x="3" y="202"/>
                  </a:lnTo>
                  <a:lnTo>
                    <a:pt x="7" y="204"/>
                  </a:lnTo>
                  <a:lnTo>
                    <a:pt x="11" y="2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latin typeface="함초롬돋움"/>
              </a:endParaRPr>
            </a:p>
          </p:txBody>
        </p:sp>
      </p:grpSp>
      <p:sp>
        <p:nvSpPr>
          <p:cNvPr id="77" name="Rectangle 29"/>
          <p:cNvSpPr/>
          <p:nvPr/>
        </p:nvSpPr>
        <p:spPr>
          <a:xfrm>
            <a:off x="3840853" y="2706327"/>
            <a:ext cx="1225594" cy="291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300" b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/>
              </a:rPr>
              <a:t>요구사항 분석</a:t>
            </a:r>
            <a:endParaRPr lang="ko-KR" altLang="en-US" sz="1300" b="1">
              <a:solidFill>
                <a:schemeClr val="tx1">
                  <a:lumMod val="75000"/>
                  <a:lumOff val="25000"/>
                </a:schemeClr>
              </a:solidFill>
              <a:latin typeface="함초롬돋움"/>
            </a:endParaRPr>
          </a:p>
        </p:txBody>
      </p:sp>
      <p:pic>
        <p:nvPicPr>
          <p:cNvPr id="78" name="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3089842" y="3161607"/>
            <a:ext cx="1080135" cy="1080135"/>
          </a:xfrm>
          <a:prstGeom prst="rect">
            <a:avLst/>
          </a:prstGeom>
        </p:spPr>
      </p:pic>
      <p:pic>
        <p:nvPicPr>
          <p:cNvPr id="81" name="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3095571" y="4261977"/>
            <a:ext cx="1080135" cy="1080135"/>
          </a:xfrm>
          <a:prstGeom prst="rect">
            <a:avLst/>
          </a:prstGeom>
        </p:spPr>
      </p:pic>
      <p:pic>
        <p:nvPicPr>
          <p:cNvPr id="82" name=""/>
          <p:cNvPicPr/>
          <p:nvPr/>
        </p:nvPicPr>
        <p:blipFill rotWithShape="1">
          <a:blip r:embed="rId4">
            <a:lum/>
          </a:blip>
          <a:srcRect/>
          <a:stretch>
            <a:fillRect/>
          </a:stretch>
        </p:blipFill>
        <p:spPr>
          <a:xfrm>
            <a:off x="4428671" y="3161607"/>
            <a:ext cx="1080135" cy="1080135"/>
          </a:xfrm>
          <a:prstGeom prst="rect">
            <a:avLst/>
          </a:prstGeom>
        </p:spPr>
      </p:pic>
      <p:pic>
        <p:nvPicPr>
          <p:cNvPr id="83" name=""/>
          <p:cNvPicPr/>
          <p:nvPr/>
        </p:nvPicPr>
        <p:blipFill rotWithShape="1">
          <a:blip r:embed="rId5">
            <a:lum/>
          </a:blip>
          <a:srcRect/>
          <a:stretch>
            <a:fillRect/>
          </a:stretch>
        </p:blipFill>
        <p:spPr>
          <a:xfrm>
            <a:off x="4415349" y="4268639"/>
            <a:ext cx="1080135" cy="1080135"/>
          </a:xfrm>
          <a:prstGeom prst="rect">
            <a:avLst/>
          </a:prstGeom>
        </p:spPr>
      </p:pic>
      <p:sp>
        <p:nvSpPr>
          <p:cNvPr id="84" name="Rectangle 29"/>
          <p:cNvSpPr/>
          <p:nvPr/>
        </p:nvSpPr>
        <p:spPr>
          <a:xfrm>
            <a:off x="7323973" y="2678618"/>
            <a:ext cx="1496190" cy="491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300" b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/>
              </a:rPr>
              <a:t>아이디어 선정 및 아이디어 결정</a:t>
            </a:r>
            <a:endParaRPr lang="ko-KR" altLang="en-US" sz="1300" b="1">
              <a:solidFill>
                <a:schemeClr val="tx1">
                  <a:lumMod val="75000"/>
                  <a:lumOff val="25000"/>
                </a:schemeClr>
              </a:solidFill>
              <a:latin typeface="함초롬돋움"/>
            </a:endParaRPr>
          </a:p>
        </p:txBody>
      </p:sp>
      <p:pic>
        <p:nvPicPr>
          <p:cNvPr id="86" name=""/>
          <p:cNvPicPr>
            <a:picLocks noChangeAspect="1"/>
          </p:cNvPicPr>
          <p:nvPr/>
        </p:nvPicPr>
        <p:blipFill rotWithShape="1">
          <a:blip r:embed="rId7"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6">
                    <hd:imgEffect xmlns:hd="http://schemas.haansoft.com/office/drawingml/8.0">
                      <hd:artEffectBlur radius="15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6389701" y="3547370"/>
            <a:ext cx="2706976" cy="1826202"/>
          </a:xfrm>
          <a:prstGeom prst="rect">
            <a:avLst/>
          </a:prstGeom>
          <a:noFill/>
        </p:spPr>
      </p:pic>
      <p:sp>
        <p:nvSpPr>
          <p:cNvPr id="87" name=""/>
          <p:cNvSpPr/>
          <p:nvPr/>
        </p:nvSpPr>
        <p:spPr>
          <a:xfrm>
            <a:off x="7826965" y="4705364"/>
            <a:ext cx="1148994" cy="43295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" dist="76200" dir="270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>
                <a:solidFill>
                  <a:srgbClr val="203a7b"/>
                </a:solidFill>
              </a:rPr>
              <a:t>자동번역</a:t>
            </a:r>
            <a:endParaRPr lang="ko-KR" altLang="en-US">
              <a:solidFill>
                <a:srgbClr val="203a7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88" name="TextBox 21"/>
          <p:cNvSpPr txBox="1"/>
          <p:nvPr/>
        </p:nvSpPr>
        <p:spPr>
          <a:xfrm>
            <a:off x="5261610" y="974571"/>
            <a:ext cx="1621155" cy="366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아키텍쳐 설계</a:t>
            </a:r>
            <a:endParaRPr lang="ko-KR" altLang="en-US" b="1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89" name="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2238493" y="2062008"/>
            <a:ext cx="7715013" cy="3652306"/>
          </a:xfrm>
          <a:prstGeom prst="rect">
            <a:avLst/>
          </a:prstGeom>
        </p:spPr>
      </p:pic>
      <p:pic>
        <p:nvPicPr>
          <p:cNvPr id="90" name="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3318362" y="1428749"/>
            <a:ext cx="5555275" cy="5237157"/>
          </a:xfrm>
          <a:prstGeom prst="rect">
            <a:avLst/>
          </a:prstGeom>
        </p:spPr>
      </p:pic>
      <p:pic>
        <p:nvPicPr>
          <p:cNvPr id="91" name=""/>
          <p:cNvPicPr/>
          <p:nvPr/>
        </p:nvPicPr>
        <p:blipFill rotWithShape="1">
          <a:blip r:embed="rId4">
            <a:lum/>
          </a:blip>
          <a:srcRect/>
          <a:stretch>
            <a:fillRect/>
          </a:stretch>
        </p:blipFill>
        <p:spPr>
          <a:xfrm>
            <a:off x="3035934" y="1752600"/>
            <a:ext cx="6120130" cy="47337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4" name="Group 3"/>
          <p:cNvGrpSpPr/>
          <p:nvPr/>
        </p:nvGrpSpPr>
        <p:grpSpPr>
          <a:xfrm rot="0">
            <a:off x="11737351" y="169069"/>
            <a:ext cx="269081" cy="161925"/>
            <a:chOff x="11737351" y="169069"/>
            <a:chExt cx="269081" cy="161925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37351" y="169069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11825288" y="250032"/>
              <a:ext cx="181144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37351" y="330994"/>
              <a:ext cx="269081" cy="0"/>
            </a:xfrm>
            <a:prstGeom prst="line">
              <a:avLst/>
            </a:prstGeom>
            <a:ln w="222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grpSp>
        <p:nvGrpSpPr>
          <p:cNvPr id="9" name="Group 8"/>
          <p:cNvGrpSpPr/>
          <p:nvPr/>
        </p:nvGrpSpPr>
        <p:grpSpPr>
          <a:xfrm rot="0"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0"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/>
            <p:cNvCxnSpPr/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43906" y="399018"/>
            <a:ext cx="3504187" cy="571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설계 결정의 논의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88" name="TextBox 21"/>
          <p:cNvSpPr txBox="1"/>
          <p:nvPr/>
        </p:nvSpPr>
        <p:spPr>
          <a:xfrm>
            <a:off x="5490210" y="974571"/>
            <a:ext cx="1163955" cy="3665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선행 연구</a:t>
            </a:r>
            <a:endParaRPr lang="ko-KR" altLang="en-US" b="1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2" name="Rectangle 18"/>
          <p:cNvSpPr/>
          <p:nvPr/>
        </p:nvSpPr>
        <p:spPr>
          <a:xfrm>
            <a:off x="1358770" y="1884767"/>
            <a:ext cx="8846547" cy="40762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3" name="Freeform: Shape 46"/>
          <p:cNvSpPr/>
          <p:nvPr/>
        </p:nvSpPr>
        <p:spPr>
          <a:xfrm rot="2700000">
            <a:off x="7654122" y="950263"/>
            <a:ext cx="1914861" cy="1803193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4" name="Rectangle 63"/>
          <p:cNvSpPr/>
          <p:nvPr/>
        </p:nvSpPr>
        <p:spPr>
          <a:xfrm>
            <a:off x="3769258" y="5864494"/>
            <a:ext cx="3840239" cy="268675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98" name=""/>
          <p:cNvSpPr txBox="1"/>
          <p:nvPr/>
        </p:nvSpPr>
        <p:spPr>
          <a:xfrm>
            <a:off x="6246625" y="1723801"/>
            <a:ext cx="1881587" cy="360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i="1"/>
              <a:t>허프만 알고리즘</a:t>
            </a:r>
            <a:endParaRPr lang="ko-KR" altLang="en-US" b="1" i="1"/>
          </a:p>
        </p:txBody>
      </p:sp>
      <p:sp>
        <p:nvSpPr>
          <p:cNvPr id="105" name=""/>
          <p:cNvSpPr txBox="1"/>
          <p:nvPr/>
        </p:nvSpPr>
        <p:spPr>
          <a:xfrm>
            <a:off x="2699385" y="2672953"/>
            <a:ext cx="471010" cy="363617"/>
          </a:xfrm>
          <a:prstGeom prst="rect">
            <a:avLst/>
          </a:prstGeom>
        </p:spPr>
        <p:txBody>
          <a:bodyPr vert="eaVert"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108" name=""/>
          <p:cNvSpPr txBox="1"/>
          <p:nvPr/>
        </p:nvSpPr>
        <p:spPr>
          <a:xfrm>
            <a:off x="3018234" y="3292078"/>
            <a:ext cx="471249" cy="363617"/>
          </a:xfrm>
          <a:prstGeom prst="rect">
            <a:avLst/>
          </a:prstGeom>
        </p:spPr>
        <p:txBody>
          <a:bodyPr vert="eaVert" wrap="none">
            <a:spAutoFit/>
          </a:bodyPr>
          <a:p>
            <a:pPr>
              <a:defRPr/>
            </a:pPr>
            <a:endParaRPr lang="en-US" altLang="ko-KR"/>
          </a:p>
        </p:txBody>
      </p:sp>
      <p:sp>
        <p:nvSpPr>
          <p:cNvPr id="109" name=""/>
          <p:cNvSpPr txBox="1"/>
          <p:nvPr/>
        </p:nvSpPr>
        <p:spPr>
          <a:xfrm>
            <a:off x="2229191" y="3246001"/>
            <a:ext cx="1371362" cy="365998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en-US" altLang="ko-KR">
                <a:latin typeface="맑은 고딕"/>
              </a:rPr>
              <a:t>ABCDABCD</a:t>
            </a:r>
            <a:endParaRPr lang="en-US" altLang="ko-KR">
              <a:latin typeface="맑은 고딕"/>
            </a:endParaRPr>
          </a:p>
        </p:txBody>
      </p:sp>
      <p:graphicFrame>
        <p:nvGraphicFramePr>
          <p:cNvPr id="111" name=""/>
          <p:cNvGraphicFramePr>
            <a:graphicFrameLocks noGrp="1"/>
          </p:cNvGraphicFramePr>
          <p:nvPr/>
        </p:nvGraphicFramePr>
        <p:xfrm>
          <a:off x="5013901" y="2430538"/>
          <a:ext cx="1551201" cy="135636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776084"/>
                <a:gridCol w="775116"/>
              </a:tblGrid>
              <a:tr h="28095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/>
                        </a:rPr>
                        <a:t>A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/>
                        </a:rPr>
                        <a:t>00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28095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B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01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28095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C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10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28095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D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11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12" name=""/>
          <p:cNvSpPr txBox="1"/>
          <p:nvPr/>
        </p:nvSpPr>
        <p:spPr>
          <a:xfrm>
            <a:off x="7758016" y="3429000"/>
            <a:ext cx="248698" cy="360045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en-US" altLang="ko-KR"/>
          </a:p>
        </p:txBody>
      </p:sp>
      <p:sp>
        <p:nvSpPr>
          <p:cNvPr id="113" name=""/>
          <p:cNvSpPr txBox="1"/>
          <p:nvPr/>
        </p:nvSpPr>
        <p:spPr>
          <a:xfrm>
            <a:off x="7747769" y="3248005"/>
            <a:ext cx="2198797" cy="36198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>
                <a:latin typeface="맑은 고딕"/>
              </a:rPr>
              <a:t>0001101100011011</a:t>
            </a:r>
            <a:endParaRPr lang="en-US" altLang="ko-KR">
              <a:latin typeface="맑은 고딕"/>
            </a:endParaRPr>
          </a:p>
        </p:txBody>
      </p:sp>
      <p:cxnSp>
        <p:nvCxnSpPr>
          <p:cNvPr id="115" name=""/>
          <p:cNvCxnSpPr/>
          <p:nvPr/>
        </p:nvCxnSpPr>
        <p:spPr>
          <a:xfrm>
            <a:off x="3787109" y="3419475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"/>
          <p:cNvCxnSpPr/>
          <p:nvPr/>
        </p:nvCxnSpPr>
        <p:spPr>
          <a:xfrm>
            <a:off x="6937300" y="3429000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"/>
          <p:cNvSpPr txBox="1"/>
          <p:nvPr/>
        </p:nvSpPr>
        <p:spPr>
          <a:xfrm>
            <a:off x="2674576" y="4368550"/>
            <a:ext cx="471010" cy="363617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118" name=""/>
          <p:cNvSpPr txBox="1"/>
          <p:nvPr/>
        </p:nvSpPr>
        <p:spPr>
          <a:xfrm>
            <a:off x="2993425" y="4987675"/>
            <a:ext cx="471249" cy="363617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pPr>
              <a:defRPr/>
            </a:pPr>
            <a:endParaRPr lang="en-US" altLang="ko-KR"/>
          </a:p>
        </p:txBody>
      </p:sp>
      <p:sp>
        <p:nvSpPr>
          <p:cNvPr id="119" name=""/>
          <p:cNvSpPr txBox="1"/>
          <p:nvPr/>
        </p:nvSpPr>
        <p:spPr>
          <a:xfrm>
            <a:off x="2204382" y="4941598"/>
            <a:ext cx="1382733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AAAAABCD</a:t>
            </a:r>
            <a:endParaRPr lang="en-US" altLang="ko-KR">
              <a:latin typeface="맑은 고딕"/>
            </a:endParaRPr>
          </a:p>
        </p:txBody>
      </p:sp>
      <p:sp>
        <p:nvSpPr>
          <p:cNvPr id="121" name=""/>
          <p:cNvSpPr txBox="1"/>
          <p:nvPr/>
        </p:nvSpPr>
        <p:spPr>
          <a:xfrm>
            <a:off x="7733207" y="5124597"/>
            <a:ext cx="248698" cy="3600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en-US" altLang="ko-KR"/>
          </a:p>
        </p:txBody>
      </p:sp>
      <p:sp>
        <p:nvSpPr>
          <p:cNvPr id="122" name=""/>
          <p:cNvSpPr txBox="1"/>
          <p:nvPr/>
        </p:nvSpPr>
        <p:spPr>
          <a:xfrm>
            <a:off x="7722960" y="4943603"/>
            <a:ext cx="2198797" cy="361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0000010110111</a:t>
            </a:r>
            <a:endParaRPr lang="en-US" altLang="ko-KR">
              <a:latin typeface="맑은 고딕"/>
            </a:endParaRPr>
          </a:p>
        </p:txBody>
      </p:sp>
      <p:cxnSp>
        <p:nvCxnSpPr>
          <p:cNvPr id="123" name=""/>
          <p:cNvCxnSpPr/>
          <p:nvPr/>
        </p:nvCxnSpPr>
        <p:spPr>
          <a:xfrm>
            <a:off x="3762300" y="5115072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"/>
          <p:cNvCxnSpPr/>
          <p:nvPr/>
        </p:nvCxnSpPr>
        <p:spPr>
          <a:xfrm>
            <a:off x="6912491" y="5124597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"/>
          <p:cNvGraphicFramePr>
            <a:graphicFrameLocks noGrp="1"/>
          </p:cNvGraphicFramePr>
          <p:nvPr/>
        </p:nvGraphicFramePr>
        <p:xfrm>
          <a:off x="5021218" y="4241927"/>
          <a:ext cx="1551201" cy="135636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776084"/>
                <a:gridCol w="775116"/>
              </a:tblGrid>
              <a:tr h="28095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/>
                        </a:rPr>
                        <a:t>A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/>
                        </a:rPr>
                        <a:t>0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28095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B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10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28095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C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110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28095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D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/>
                        </a:rPr>
                        <a:t>111</a:t>
                      </a:r>
                      <a:endParaRPr lang="en-US" altLang="ko-KR" sz="1600" b="1">
                        <a:solidFill>
                          <a:schemeClr val="tx1"/>
                        </a:solidFill>
                        <a:latin typeface="맑은 고딕"/>
                      </a:endParaRPr>
                    </a:p>
                  </a:txBody>
                  <a:tcPr marL="91440" marR="91440">
                    <a:lnL w="25400" cap="flat" cmpd="sng" algn="ctr">
                      <a:solidFill>
                        <a:srgbClr val="502962"/>
                      </a:solidFill>
                      <a:prstDash val="solid"/>
                      <a:round/>
                    </a:lnL>
                    <a:lnR w="25400" cap="flat" cmpd="sng" algn="ctr">
                      <a:solidFill>
                        <a:srgbClr val="502962"/>
                      </a:solidFill>
                      <a:prstDash val="solid"/>
                      <a:round/>
                    </a:lnR>
                    <a:lnT w="25400" cap="flat" cmpd="sng" algn="ctr">
                      <a:solidFill>
                        <a:srgbClr val="502962"/>
                      </a:solidFill>
                      <a:prstDash val="solid"/>
                      <a:round/>
                    </a:lnT>
                    <a:lnB w="25400" cap="flat" cmpd="sng" algn="ctr">
                      <a:solidFill>
                        <a:srgbClr val="502962"/>
                      </a:solidFill>
                      <a:prstDash val="solid"/>
                      <a:round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26" name="Rectangle 29"/>
          <p:cNvSpPr/>
          <p:nvPr/>
        </p:nvSpPr>
        <p:spPr>
          <a:xfrm>
            <a:off x="2194352" y="2920796"/>
            <a:ext cx="1725656" cy="2872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300" b="1">
                <a:solidFill>
                  <a:srgbClr val="ff0000"/>
                </a:solidFill>
                <a:latin typeface="함초롬돋움"/>
              </a:rPr>
              <a:t>다른</a:t>
            </a:r>
            <a:r>
              <a:rPr lang="ko-KR" altLang="en-US" sz="1300" b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/>
              </a:rPr>
              <a:t> 문자열 빈도수</a:t>
            </a:r>
            <a:endParaRPr lang="ko-KR" altLang="en-US" sz="1300" b="1">
              <a:solidFill>
                <a:schemeClr val="tx1">
                  <a:lumMod val="75000"/>
                  <a:lumOff val="25000"/>
                </a:schemeClr>
              </a:solidFill>
              <a:latin typeface="함초롬돋움"/>
            </a:endParaRPr>
          </a:p>
        </p:txBody>
      </p:sp>
      <p:sp>
        <p:nvSpPr>
          <p:cNvPr id="127" name="Rectangle 29"/>
          <p:cNvSpPr/>
          <p:nvPr/>
        </p:nvSpPr>
        <p:spPr>
          <a:xfrm>
            <a:off x="2154705" y="4636258"/>
            <a:ext cx="1725656" cy="289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300" b="1">
                <a:solidFill>
                  <a:srgbClr val="ff0000"/>
                </a:solidFill>
                <a:latin typeface="함초롬돋움"/>
              </a:rPr>
              <a:t>같은</a:t>
            </a:r>
            <a:r>
              <a:rPr lang="ko-KR" altLang="en-US" sz="1300" b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/>
              </a:rPr>
              <a:t> 문자열 빈도수</a:t>
            </a:r>
            <a:endParaRPr lang="ko-KR" altLang="en-US" sz="1300" b="1">
              <a:solidFill>
                <a:schemeClr val="tx1">
                  <a:lumMod val="75000"/>
                  <a:lumOff val="25000"/>
                </a:schemeClr>
              </a:solidFill>
              <a:latin typeface="함초롬돋움"/>
            </a:endParaRPr>
          </a:p>
        </p:txBody>
      </p:sp>
      <p:sp>
        <p:nvSpPr>
          <p:cNvPr id="128" name="Rectangle 18"/>
          <p:cNvSpPr/>
          <p:nvPr/>
        </p:nvSpPr>
        <p:spPr>
          <a:xfrm>
            <a:off x="2593991" y="1882385"/>
            <a:ext cx="6215444" cy="40762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29" name="Freeform: Shape 46"/>
          <p:cNvSpPr/>
          <p:nvPr/>
        </p:nvSpPr>
        <p:spPr>
          <a:xfrm rot="2700000">
            <a:off x="7000917" y="1260436"/>
            <a:ext cx="1335322" cy="1244537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30" name="Rectangle 63"/>
          <p:cNvSpPr/>
          <p:nvPr/>
        </p:nvSpPr>
        <p:spPr>
          <a:xfrm>
            <a:off x="4555257" y="5862113"/>
            <a:ext cx="1809716" cy="268675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D">
              <a:latin typeface="함초롬돋움"/>
            </a:endParaRPr>
          </a:p>
        </p:txBody>
      </p:sp>
      <p:sp>
        <p:nvSpPr>
          <p:cNvPr id="134" name=""/>
          <p:cNvSpPr txBox="1"/>
          <p:nvPr/>
        </p:nvSpPr>
        <p:spPr>
          <a:xfrm>
            <a:off x="2645617" y="3147138"/>
            <a:ext cx="246173" cy="36568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136" name=""/>
          <p:cNvSpPr txBox="1"/>
          <p:nvPr/>
        </p:nvSpPr>
        <p:spPr>
          <a:xfrm>
            <a:off x="3631471" y="3331726"/>
            <a:ext cx="1371362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ABCDABCD</a:t>
            </a:r>
            <a:endParaRPr lang="en-US" altLang="ko-KR">
              <a:latin typeface="맑은 고딕"/>
            </a:endParaRPr>
          </a:p>
        </p:txBody>
      </p:sp>
      <p:cxnSp>
        <p:nvCxnSpPr>
          <p:cNvPr id="137" name=""/>
          <p:cNvCxnSpPr/>
          <p:nvPr/>
        </p:nvCxnSpPr>
        <p:spPr>
          <a:xfrm>
            <a:off x="5509213" y="3512879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"/>
          <p:cNvSpPr txBox="1"/>
          <p:nvPr/>
        </p:nvSpPr>
        <p:spPr>
          <a:xfrm>
            <a:off x="6899478" y="3332797"/>
            <a:ext cx="963059" cy="36385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en-US">
                <a:latin typeface="맑은 고딕"/>
                <a:ea typeface="맑은 고딕"/>
              </a:rPr>
              <a:t>2ABCD</a:t>
            </a:r>
            <a:endParaRPr lang="en-US" altLang="en-US">
              <a:latin typeface="맑은 고딕"/>
              <a:ea typeface="맑은 고딕"/>
            </a:endParaRPr>
          </a:p>
        </p:txBody>
      </p:sp>
      <p:sp>
        <p:nvSpPr>
          <p:cNvPr id="140" name=""/>
          <p:cNvSpPr txBox="1"/>
          <p:nvPr/>
        </p:nvSpPr>
        <p:spPr>
          <a:xfrm>
            <a:off x="3643376" y="4186594"/>
            <a:ext cx="1362964" cy="365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latin typeface="맑은 고딕"/>
              </a:rPr>
              <a:t>BDACACDB</a:t>
            </a:r>
            <a:endParaRPr lang="en-US" altLang="ko-KR">
              <a:latin typeface="맑은 고딕"/>
            </a:endParaRPr>
          </a:p>
        </p:txBody>
      </p:sp>
      <p:cxnSp>
        <p:nvCxnSpPr>
          <p:cNvPr id="141" name=""/>
          <p:cNvCxnSpPr/>
          <p:nvPr/>
        </p:nvCxnSpPr>
        <p:spPr>
          <a:xfrm>
            <a:off x="5521119" y="4367748"/>
            <a:ext cx="714375" cy="1845"/>
          </a:xfrm>
          <a:prstGeom prst="straightConnector1">
            <a:avLst/>
          </a:prstGeom>
          <a:ln w="38100">
            <a:solidFill>
              <a:srgbClr val="783e94"/>
            </a:solidFill>
            <a:tailEnd type="arrow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"/>
          <p:cNvSpPr txBox="1"/>
          <p:nvPr/>
        </p:nvSpPr>
        <p:spPr>
          <a:xfrm>
            <a:off x="6911384" y="4187666"/>
            <a:ext cx="963059" cy="363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>
                <a:latin typeface="맑은 고딕"/>
                <a:ea typeface="맑은 고딕"/>
              </a:rPr>
              <a:t>????</a:t>
            </a:r>
            <a:endParaRPr lang="en-US" altLang="en-US"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2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2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2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2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2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2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2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2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2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3" grpId="1" animBg="1"/>
      <p:bldP spid="94" grpId="2" animBg="1"/>
      <p:bldP spid="98" grpId="3" animBg="1"/>
      <p:bldP spid="105" grpId="4" animBg="1"/>
      <p:bldP spid="108" grpId="5" animBg="1"/>
      <p:bldP spid="109" grpId="6" animBg="1"/>
      <p:bldP spid="112" grpId="7" animBg="1"/>
      <p:bldP spid="113" grpId="8" animBg="1"/>
      <p:bldP spid="115" grpId="9" animBg="1"/>
      <p:bldP spid="116" grpId="10" animBg="1"/>
      <p:bldP spid="117" grpId="11" animBg="1"/>
      <p:bldP spid="118" grpId="12" animBg="1"/>
      <p:bldP spid="119" grpId="13" animBg="1"/>
      <p:bldP spid="121" grpId="14" animBg="1"/>
      <p:bldP spid="122" grpId="15" animBg="1"/>
      <p:bldP spid="123" grpId="16" animBg="1"/>
      <p:bldP spid="124" grpId="17" animBg="1"/>
      <p:bldP spid="126" grpId="18" animBg="1"/>
      <p:bldP spid="127" grpId="19" animBg="1"/>
      <p:bldP spid="128" grpId="20" animBg="1"/>
      <p:bldP spid="129" grpId="21" animBg="1"/>
      <p:bldP spid="130" grpId="22" animBg="1"/>
      <p:bldP spid="136" grpId="23" animBg="1"/>
      <p:bldP spid="137" grpId="24" animBg="1"/>
      <p:bldP spid="140" grpId="25" animBg="1"/>
      <p:bldP spid="141" grpId="26" animBg="1"/>
      <p:bldP spid="139" grpId="27" animBg="1"/>
      <p:bldP spid="142" grpId="28" animBg="1"/>
    </p:bld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1874</ep:Words>
  <ep:PresentationFormat>와이드스크린</ep:PresentationFormat>
  <ep:Paragraphs>275</ep:Paragraphs>
  <ep:Slides>20</ep:Slides>
  <ep:Notes>21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ep:HeadingPairs>
  <ep:TitlesOfParts>
    <vt:vector size="21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2020-02-05T04:15:21.000</dcterms:created>
  <cp:lastModifiedBy>didek</cp:lastModifiedBy>
  <dcterms:modified xsi:type="dcterms:W3CDTF">2021-12-13T06:07:14.749</dcterms:modified>
  <cp:revision>51</cp:revision>
  <cp:version>1000.0000.01</cp:version>
</cp:coreProperties>
</file>

<file path=docProps/thumbnail.jpeg>
</file>